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71" r:id="rId2"/>
    <p:sldId id="277" r:id="rId3"/>
    <p:sldId id="274" r:id="rId4"/>
    <p:sldId id="275" r:id="rId5"/>
    <p:sldId id="256" r:id="rId6"/>
    <p:sldId id="279" r:id="rId7"/>
    <p:sldId id="273" r:id="rId8"/>
    <p:sldId id="263" r:id="rId9"/>
    <p:sldId id="266" r:id="rId10"/>
    <p:sldId id="259" r:id="rId11"/>
    <p:sldId id="267" r:id="rId12"/>
    <p:sldId id="278" r:id="rId13"/>
    <p:sldId id="270" r:id="rId14"/>
    <p:sldId id="283" r:id="rId15"/>
    <p:sldId id="280" r:id="rId16"/>
    <p:sldId id="28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D1F9"/>
    <a:srgbClr val="00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01" autoAdjust="0"/>
    <p:restoredTop sz="94660"/>
  </p:normalViewPr>
  <p:slideViewPr>
    <p:cSldViewPr>
      <p:cViewPr varScale="1">
        <p:scale>
          <a:sx n="68" d="100"/>
          <a:sy n="68" d="100"/>
        </p:scale>
        <p:origin x="-138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B7FC22-2244-433A-95E7-560AC6B421F8}" type="datetimeFigureOut">
              <a:rPr lang="ru-RU" smtClean="0"/>
              <a:pPr/>
              <a:t>26.02.2017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3BF77C-2CCB-4955-AEB9-F4FED0D9CA6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33BF77C-2CCB-4955-AEB9-F4FED0D9CA6D}" type="slidenum">
              <a:rPr lang="ru-RU" smtClean="0"/>
              <a:pPr/>
              <a:t>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26.02.2017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dissolv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eamerica.ru/foto/new-york-2.php" TargetMode="External"/><Relationship Id="rId2" Type="http://schemas.openxmlformats.org/officeDocument/2006/relationships/hyperlink" Target="http://terekhofff.at.ua/photo/nju_jork_foto" TargetMode="External"/><Relationship Id="rId1" Type="http://schemas.openxmlformats.org/officeDocument/2006/relationships/slideLayout" Target="../slideLayouts/slideLayout2.xml"/><Relationship Id="rId5" Type="http://schemas.openxmlformats.org/officeDocument/2006/relationships/hyperlink" Target="http://all-new-york.ru/new-york/dostoprimechtelnosti" TargetMode="External"/><Relationship Id="rId4" Type="http://schemas.openxmlformats.org/officeDocument/2006/relationships/hyperlink" Target="http://all-new-york.ru/new-york/dostoprimechtelnos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a:xfrm>
            <a:off x="857224" y="3429000"/>
            <a:ext cx="7851648" cy="1828800"/>
          </a:xfrm>
          <a:effectLst>
            <a:innerShdw blurRad="63500" dist="50800" dir="13500000">
              <a:prstClr val="black">
                <a:alpha val="50000"/>
              </a:prstClr>
            </a:innerShdw>
          </a:effectLst>
          <a:scene3d>
            <a:camera prst="orthographicFront"/>
            <a:lightRig rig="freezing" dir="t">
              <a:rot lat="0" lon="0" rev="5640000"/>
            </a:lightRig>
          </a:scene3d>
          <a:sp3d>
            <a:bevelT/>
          </a:sp3d>
        </p:spPr>
        <p:txBody>
          <a:bodyPr>
            <a:scene3d>
              <a:camera prst="orthographicFront"/>
              <a:lightRig rig="freezing" dir="t">
                <a:rot lat="0" lon="0" rev="5640000"/>
              </a:lightRig>
            </a:scene3d>
            <a:sp3d prstMaterial="flat">
              <a:bevelT w="38100" h="38100"/>
              <a:contourClr>
                <a:schemeClr val="tx2"/>
              </a:contourClr>
            </a:sp3d>
          </a:bodyPr>
          <a:lstStyle/>
          <a:p>
            <a:endParaRPr lang="ru-RU" dirty="0"/>
          </a:p>
        </p:txBody>
      </p:sp>
      <p:sp>
        <p:nvSpPr>
          <p:cNvPr id="3" name="Подзаголовок 2"/>
          <p:cNvSpPr>
            <a:spLocks noGrp="1"/>
          </p:cNvSpPr>
          <p:nvPr>
            <p:ph type="subTitle" idx="1"/>
          </p:nvPr>
        </p:nvSpPr>
        <p:spPr>
          <a:xfrm>
            <a:off x="5357818" y="3500438"/>
            <a:ext cx="3357586" cy="1857388"/>
          </a:xfrm>
        </p:spPr>
        <p:txBody>
          <a:bodyPr>
            <a:normAutofit/>
          </a:bodyPr>
          <a:lstStyle/>
          <a:p>
            <a:pPr algn="l"/>
            <a:r>
              <a:rPr lang="ru-RU" sz="2800" dirty="0" smtClean="0">
                <a:solidFill>
                  <a:schemeClr val="folHlink"/>
                </a:solidFill>
              </a:rPr>
              <a:t/>
            </a:r>
            <a:br>
              <a:rPr lang="ru-RU" sz="2800" dirty="0" smtClean="0">
                <a:solidFill>
                  <a:schemeClr val="folHlink"/>
                </a:solidFill>
              </a:rPr>
            </a:br>
            <a:r>
              <a:rPr lang="ru-RU" sz="1800" dirty="0" smtClean="0">
                <a:solidFill>
                  <a:srgbClr val="0000FF"/>
                </a:solidFill>
              </a:rPr>
              <a:t> </a:t>
            </a:r>
            <a:r>
              <a:rPr lang="ru-RU" sz="1800" dirty="0" smtClean="0">
                <a:solidFill>
                  <a:srgbClr val="0000FF"/>
                </a:solidFill>
                <a:latin typeface="Times New Roman" pitchFamily="18" charset="0"/>
                <a:cs typeface="Times New Roman" pitchFamily="18" charset="0"/>
              </a:rPr>
              <a:t>Гудкова Ирина Алексеевна,</a:t>
            </a:r>
          </a:p>
          <a:p>
            <a:pPr algn="l"/>
            <a:r>
              <a:rPr lang="ru-RU" sz="1800" dirty="0" smtClean="0">
                <a:solidFill>
                  <a:srgbClr val="0000FF"/>
                </a:solidFill>
                <a:latin typeface="Times New Roman" pitchFamily="18" charset="0"/>
                <a:cs typeface="Times New Roman" pitchFamily="18" charset="0"/>
              </a:rPr>
              <a:t> учитель английского языка </a:t>
            </a:r>
          </a:p>
          <a:p>
            <a:pPr algn="l"/>
            <a:r>
              <a:rPr lang="ru-RU" sz="1800" dirty="0" smtClean="0">
                <a:solidFill>
                  <a:srgbClr val="0000FF"/>
                </a:solidFill>
                <a:latin typeface="Times New Roman" pitchFamily="18" charset="0"/>
                <a:cs typeface="Times New Roman" pitchFamily="18" charset="0"/>
              </a:rPr>
              <a:t>МБОУ «АСОШ №2»</a:t>
            </a:r>
          </a:p>
          <a:p>
            <a:pPr algn="l"/>
            <a:r>
              <a:rPr lang="ru-RU" sz="1800" dirty="0" smtClean="0">
                <a:solidFill>
                  <a:srgbClr val="0000FF"/>
                </a:solidFill>
                <a:latin typeface="Times New Roman" pitchFamily="18" charset="0"/>
                <a:cs typeface="Times New Roman" pitchFamily="18" charset="0"/>
              </a:rPr>
              <a:t> п.Адамовка</a:t>
            </a:r>
            <a:r>
              <a:rPr lang="ru-RU" sz="1800" dirty="0" smtClean="0">
                <a:solidFill>
                  <a:srgbClr val="0000FF"/>
                </a:solidFill>
              </a:rPr>
              <a:t>.</a:t>
            </a:r>
            <a:endParaRPr lang="ru-RU" sz="1800" dirty="0"/>
          </a:p>
        </p:txBody>
      </p:sp>
      <p:sp>
        <p:nvSpPr>
          <p:cNvPr id="5" name="Прямоугольник 4"/>
          <p:cNvSpPr/>
          <p:nvPr/>
        </p:nvSpPr>
        <p:spPr>
          <a:xfrm>
            <a:off x="857224" y="928670"/>
            <a:ext cx="7929650" cy="2492990"/>
          </a:xfrm>
          <a:prstGeom prst="rect">
            <a:avLst/>
          </a:prstGeom>
          <a:solidFill>
            <a:schemeClr val="accent3"/>
          </a:solidFill>
          <a:ln>
            <a:noFill/>
          </a:ln>
          <a:effectLst>
            <a:glow rad="228600">
              <a:schemeClr val="accent4">
                <a:satMod val="175000"/>
                <a:alpha val="40000"/>
              </a:schemeClr>
            </a:glow>
          </a:effectLst>
        </p:spPr>
        <p:txBody>
          <a:bodyPr wrap="square" lIns="91440" tIns="45720" rIns="91440" bIns="45720">
            <a:spAutoFit/>
            <a:scene3d>
              <a:camera prst="orthographicFront">
                <a:rot lat="0" lon="0" rev="0"/>
              </a:camera>
              <a:lightRig rig="contrasting" dir="t">
                <a:rot lat="0" lon="0" rev="4500000"/>
              </a:lightRig>
            </a:scene3d>
            <a:sp3d extrusionH="57150" contourW="6350" prstMaterial="metal">
              <a:bevelT w="127000" h="31750" prst="relaxedInset"/>
              <a:contourClr>
                <a:schemeClr val="accent1">
                  <a:shade val="75000"/>
                </a:schemeClr>
              </a:contourClr>
            </a:sp3d>
          </a:bodyPr>
          <a:lstStyle/>
          <a:p>
            <a:pPr algn="ctr"/>
            <a:r>
              <a:rPr lang="nl-NL" sz="3200" b="1" dirty="0" smtClean="0">
                <a:solidFill>
                  <a:srgbClr val="0000FF"/>
                </a:solidFill>
                <a:effectLst>
                  <a:glow rad="139700">
                    <a:schemeClr val="accent1">
                      <a:satMod val="175000"/>
                      <a:alpha val="40000"/>
                    </a:schemeClr>
                  </a:glow>
                </a:effectLst>
              </a:rPr>
              <a:t>Unit 1</a:t>
            </a:r>
            <a:r>
              <a:rPr lang="en-US" sz="3200" b="1" dirty="0" smtClean="0">
                <a:solidFill>
                  <a:srgbClr val="0000FF"/>
                </a:solidFill>
                <a:effectLst>
                  <a:glow rad="139700">
                    <a:schemeClr val="accent1">
                      <a:satMod val="175000"/>
                      <a:alpha val="40000"/>
                    </a:schemeClr>
                  </a:glow>
                </a:effectLst>
                <a:latin typeface="Times New Roman" pitchFamily="18" charset="0"/>
              </a:rPr>
              <a:t>Welcome to New  York</a:t>
            </a:r>
            <a:r>
              <a:rPr lang="ru-RU" sz="3200" b="1" dirty="0" smtClean="0">
                <a:solidFill>
                  <a:srgbClr val="0000FF"/>
                </a:solidFill>
                <a:effectLst>
                  <a:glow rad="139700">
                    <a:schemeClr val="accent1">
                      <a:satMod val="175000"/>
                      <a:alpha val="40000"/>
                    </a:schemeClr>
                  </a:glow>
                </a:effectLst>
                <a:latin typeface="Times New Roman" pitchFamily="18" charset="0"/>
              </a:rPr>
              <a:t/>
            </a:r>
            <a:br>
              <a:rPr lang="ru-RU" sz="3200" b="1" dirty="0" smtClean="0">
                <a:solidFill>
                  <a:srgbClr val="0000FF"/>
                </a:solidFill>
                <a:effectLst>
                  <a:glow rad="139700">
                    <a:schemeClr val="accent1">
                      <a:satMod val="175000"/>
                      <a:alpha val="40000"/>
                    </a:schemeClr>
                  </a:glow>
                </a:effectLst>
                <a:latin typeface="Times New Roman" pitchFamily="18" charset="0"/>
              </a:rPr>
            </a:br>
            <a:r>
              <a:rPr lang="en-US" sz="3200" b="1" dirty="0" smtClean="0">
                <a:solidFill>
                  <a:srgbClr val="0000FF"/>
                </a:solidFill>
                <a:effectLst>
                  <a:glow rad="139700">
                    <a:schemeClr val="accent1">
                      <a:satMod val="175000"/>
                      <a:alpha val="40000"/>
                    </a:schemeClr>
                  </a:glow>
                </a:effectLst>
                <a:latin typeface="Times New Roman" pitchFamily="18" charset="0"/>
              </a:rPr>
              <a:t> Lesson 10-11</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latin typeface="Times New Roman" pitchFamily="18" charset="0"/>
                <a:cs typeface="Times New Roman" pitchFamily="18" charset="0"/>
              </a:rPr>
              <a:t> </a:t>
            </a:r>
            <a:endParaRPr lang="ru-RU"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latin typeface="Times New Roman" pitchFamily="18" charset="0"/>
              <a:cs typeface="Times New Roman" pitchFamily="18" charset="0"/>
            </a:endParaRPr>
          </a:p>
          <a:p>
            <a:pPr algn="ct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latin typeface="Times New Roman" pitchFamily="18" charset="0"/>
                <a:cs typeface="Times New Roman" pitchFamily="18" charset="0"/>
              </a:rPr>
              <a:t>“</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latin typeface="Times New Roman" pitchFamily="18" charset="0"/>
                <a:cs typeface="Times New Roman" pitchFamily="18" charset="0"/>
              </a:rPr>
              <a:t>I </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latin typeface="Times New Roman" pitchFamily="18" charset="0"/>
                <a:cs typeface="Times New Roman" pitchFamily="18" charset="0"/>
              </a:rPr>
              <a:t>believe in liberty</a:t>
            </a:r>
            <a:r>
              <a:rPr lang="en-US" sz="3200" b="1" dirty="0" smtClean="0">
                <a:solidFill>
                  <a:srgbClr val="0000FF"/>
                </a:solidFill>
                <a:effectLst>
                  <a:glow rad="139700">
                    <a:schemeClr val="accent1">
                      <a:satMod val="175000"/>
                      <a:alpha val="40000"/>
                    </a:schemeClr>
                  </a:glow>
                </a:effectLst>
                <a:latin typeface="Times New Roman" pitchFamily="18" charset="0"/>
              </a:rPr>
              <a:t> </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latin typeface="Times New Roman" pitchFamily="18" charset="0"/>
                <a:cs typeface="Times New Roman" pitchFamily="18" charset="0"/>
              </a:rPr>
              <a:t>and</a:t>
            </a:r>
            <a:r>
              <a:rPr lang="en-US" sz="3200" b="1" dirty="0" smtClean="0">
                <a:solidFill>
                  <a:srgbClr val="0000FF"/>
                </a:solidFill>
                <a:effectLst>
                  <a:glow rad="139700">
                    <a:schemeClr val="accent1">
                      <a:satMod val="175000"/>
                      <a:alpha val="40000"/>
                    </a:schemeClr>
                  </a:glow>
                </a:effectLst>
              </a:rPr>
              <a:t> </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reflection blurRad="12700" stA="50000" endPos="50000" dist="5000" dir="5400000" sy="-100000" rotWithShape="0"/>
                </a:effectLst>
                <a:latin typeface="Times New Roman" pitchFamily="18" charset="0"/>
                <a:cs typeface="Times New Roman" pitchFamily="18" charset="0"/>
              </a:rPr>
              <a:t>happiness” </a:t>
            </a:r>
          </a:p>
          <a:p>
            <a:pPr algn="ctr"/>
            <a:r>
              <a:rPr lang="en-US" sz="2800" b="1" dirty="0" smtClean="0">
                <a:solidFill>
                  <a:srgbClr val="0000FF"/>
                </a:solidFill>
                <a:effectLst>
                  <a:glow rad="139700">
                    <a:schemeClr val="accent1">
                      <a:satMod val="175000"/>
                      <a:alpha val="40000"/>
                    </a:schemeClr>
                  </a:glow>
                </a:effectLst>
              </a:rPr>
              <a:t>For </a:t>
            </a:r>
            <a:r>
              <a:rPr lang="en-US" sz="2800" b="1" dirty="0" smtClean="0">
                <a:solidFill>
                  <a:srgbClr val="0000FF"/>
                </a:solidFill>
                <a:effectLst>
                  <a:glow rad="139700">
                    <a:schemeClr val="accent1">
                      <a:satMod val="175000"/>
                      <a:alpha val="40000"/>
                    </a:schemeClr>
                  </a:glow>
                </a:effectLst>
              </a:rPr>
              <a:t>the 9</a:t>
            </a:r>
            <a:r>
              <a:rPr lang="en-US" sz="2800" b="1" baseline="30000" dirty="0" smtClean="0">
                <a:solidFill>
                  <a:srgbClr val="0000FF"/>
                </a:solidFill>
                <a:effectLst>
                  <a:glow rad="139700">
                    <a:schemeClr val="accent1">
                      <a:satMod val="175000"/>
                      <a:alpha val="40000"/>
                    </a:schemeClr>
                  </a:glow>
                </a:effectLst>
              </a:rPr>
              <a:t>th</a:t>
            </a:r>
            <a:r>
              <a:rPr lang="en-US" sz="2800" b="1" dirty="0" smtClean="0">
                <a:solidFill>
                  <a:srgbClr val="0000FF"/>
                </a:solidFill>
                <a:effectLst>
                  <a:glow rad="139700">
                    <a:schemeClr val="accent1">
                      <a:satMod val="175000"/>
                      <a:alpha val="40000"/>
                    </a:schemeClr>
                  </a:glow>
                </a:effectLst>
              </a:rPr>
              <a:t> form</a:t>
            </a:r>
            <a:endPar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39700">
                  <a:schemeClr val="accent1">
                    <a:satMod val="175000"/>
                    <a:alpha val="40000"/>
                  </a:schemeClr>
                </a:glow>
              </a:effectLst>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Содержимое 2"/>
          <p:cNvSpPr>
            <a:spLocks noGrp="1"/>
          </p:cNvSpPr>
          <p:nvPr>
            <p:ph idx="1"/>
          </p:nvPr>
        </p:nvSpPr>
        <p:spPr>
          <a:xfrm>
            <a:off x="857224" y="285750"/>
            <a:ext cx="8072465" cy="1971675"/>
          </a:xfrm>
        </p:spPr>
        <p:txBody>
          <a:bodyPr/>
          <a:lstStyle/>
          <a:p>
            <a:pPr>
              <a:buFontTx/>
              <a:buNone/>
            </a:pPr>
            <a:r>
              <a:rPr lang="en-US" sz="3200" dirty="0" smtClean="0"/>
              <a:t>The millions of immigrants who had to come to the USA by sea were welcomed by a very tall woman. She is the Statue of Liberty</a:t>
            </a:r>
            <a:r>
              <a:rPr lang="en-US" dirty="0" smtClean="0"/>
              <a:t>.</a:t>
            </a:r>
            <a:endParaRPr lang="ru-RU" dirty="0" smtClean="0"/>
          </a:p>
        </p:txBody>
      </p:sp>
      <p:pic>
        <p:nvPicPr>
          <p:cNvPr id="9219" name="Рисунок 3" descr="375824.jpg"/>
          <p:cNvPicPr>
            <a:picLocks noChangeAspect="1"/>
          </p:cNvPicPr>
          <p:nvPr/>
        </p:nvPicPr>
        <p:blipFill>
          <a:blip r:embed="rId2"/>
          <a:srcRect/>
          <a:stretch>
            <a:fillRect/>
          </a:stretch>
        </p:blipFill>
        <p:spPr bwMode="auto">
          <a:xfrm>
            <a:off x="928688" y="2928938"/>
            <a:ext cx="3541712" cy="2352675"/>
          </a:xfrm>
          <a:prstGeom prst="rect">
            <a:avLst/>
          </a:prstGeom>
          <a:noFill/>
          <a:ln w="9525">
            <a:noFill/>
            <a:miter lim="800000"/>
            <a:headEnd/>
            <a:tailEnd/>
          </a:ln>
        </p:spPr>
      </p:pic>
      <p:pic>
        <p:nvPicPr>
          <p:cNvPr id="9220" name="Рисунок 4" descr="id_892.jpg"/>
          <p:cNvPicPr>
            <a:picLocks noChangeAspect="1"/>
          </p:cNvPicPr>
          <p:nvPr/>
        </p:nvPicPr>
        <p:blipFill>
          <a:blip r:embed="rId3"/>
          <a:srcRect/>
          <a:stretch>
            <a:fillRect/>
          </a:stretch>
        </p:blipFill>
        <p:spPr bwMode="auto">
          <a:xfrm>
            <a:off x="4714874" y="1785926"/>
            <a:ext cx="3857653" cy="4643470"/>
          </a:xfrm>
          <a:prstGeom prst="rect">
            <a:avLst/>
          </a:prstGeom>
          <a:noFill/>
          <a:ln w="9525">
            <a:noFill/>
            <a:miter lim="800000"/>
            <a:headEnd/>
            <a:tailEnd/>
          </a:ln>
        </p:spPr>
      </p:pic>
      <p:pic>
        <p:nvPicPr>
          <p:cNvPr id="5" name="Рисунок 3" descr="375824.jpg"/>
          <p:cNvPicPr>
            <a:picLocks noChangeAspect="1"/>
          </p:cNvPicPr>
          <p:nvPr/>
        </p:nvPicPr>
        <p:blipFill>
          <a:blip r:embed="rId2"/>
          <a:srcRect/>
          <a:stretch>
            <a:fillRect/>
          </a:stretch>
        </p:blipFill>
        <p:spPr bwMode="auto">
          <a:xfrm>
            <a:off x="642910" y="1785926"/>
            <a:ext cx="3827464" cy="457203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a:xfrm>
            <a:off x="468313" y="0"/>
            <a:ext cx="8229600" cy="1143000"/>
          </a:xfrm>
        </p:spPr>
        <p:txBody>
          <a:bodyPr/>
          <a:lstStyle/>
          <a:p>
            <a:pPr algn="ctr" eaLnBrk="1" hangingPunct="1">
              <a:defRPr/>
            </a:pPr>
            <a:r>
              <a:rPr lang="en-US" b="1" dirty="0" err="1" smtClean="0"/>
              <a:t>Rockfeller</a:t>
            </a:r>
            <a:r>
              <a:rPr lang="en-US" b="1" dirty="0" smtClean="0"/>
              <a:t> center</a:t>
            </a:r>
            <a:endParaRPr lang="ru-RU" b="1" dirty="0" smtClean="0"/>
          </a:p>
        </p:txBody>
      </p:sp>
      <p:pic>
        <p:nvPicPr>
          <p:cNvPr id="4099" name="Picture 4" descr="пр1"/>
          <p:cNvPicPr>
            <a:picLocks noChangeAspect="1" noChangeArrowheads="1"/>
          </p:cNvPicPr>
          <p:nvPr/>
        </p:nvPicPr>
        <p:blipFill>
          <a:blip r:embed="rId2"/>
          <a:srcRect/>
          <a:stretch>
            <a:fillRect/>
          </a:stretch>
        </p:blipFill>
        <p:spPr bwMode="auto">
          <a:xfrm>
            <a:off x="0" y="1230313"/>
            <a:ext cx="9144000" cy="5627687"/>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764704"/>
            <a:ext cx="3528392" cy="3970318"/>
          </a:xfrm>
          <a:prstGeom prst="rect">
            <a:avLst/>
          </a:prstGeom>
        </p:spPr>
        <p:txBody>
          <a:bodyPr wrap="square">
            <a:spAutoFit/>
          </a:bodyPr>
          <a:lstStyle/>
          <a:p>
            <a:pPr algn="ctr"/>
            <a:r>
              <a:rPr lang="en-US" sz="2800" dirty="0" smtClean="0">
                <a:latin typeface="Times New Roman" pitchFamily="18" charset="0"/>
                <a:cs typeface="Times New Roman" pitchFamily="18" charset="0"/>
              </a:rPr>
              <a:t>It is located in the center of Midtown Manhattan, spanning the area between Fifth Avenue and Sixth Avenue. </a:t>
            </a:r>
          </a:p>
          <a:p>
            <a:pPr algn="ctr"/>
            <a:r>
              <a:rPr lang="en-US" sz="2800" dirty="0" smtClean="0">
                <a:latin typeface="Times New Roman" pitchFamily="18" charset="0"/>
                <a:cs typeface="Times New Roman" pitchFamily="18" charset="0"/>
              </a:rPr>
              <a:t>It was declared a National Historic Landmark in 1987.</a:t>
            </a:r>
            <a:endParaRPr lang="ru-RU" sz="2800" dirty="0">
              <a:latin typeface="Times New Roman" pitchFamily="18" charset="0"/>
              <a:cs typeface="Times New Roman" pitchFamily="18" charset="0"/>
            </a:endParaRPr>
          </a:p>
        </p:txBody>
      </p:sp>
      <p:pic>
        <p:nvPicPr>
          <p:cNvPr id="14338" name="Picture 2" descr="1930х &quot; Оперативные вести - Москва ОВести.Ru"/>
          <p:cNvPicPr>
            <a:picLocks noChangeAspect="1" noChangeArrowheads="1"/>
          </p:cNvPicPr>
          <p:nvPr/>
        </p:nvPicPr>
        <p:blipFill>
          <a:blip r:embed="rId2" cstate="print"/>
          <a:srcRect/>
          <a:stretch>
            <a:fillRect/>
          </a:stretch>
        </p:blipFill>
        <p:spPr bwMode="auto">
          <a:xfrm>
            <a:off x="4483190" y="260648"/>
            <a:ext cx="4474097" cy="2880320"/>
          </a:xfrm>
          <a:prstGeom prst="rect">
            <a:avLst/>
          </a:prstGeom>
          <a:noFill/>
        </p:spPr>
      </p:pic>
      <p:pic>
        <p:nvPicPr>
          <p:cNvPr id="14340" name="Picture 4" descr="New York Rockefeller Center : Inaresort"/>
          <p:cNvPicPr>
            <a:picLocks noChangeAspect="1" noChangeArrowheads="1"/>
          </p:cNvPicPr>
          <p:nvPr/>
        </p:nvPicPr>
        <p:blipFill>
          <a:blip r:embed="rId3" cstate="print"/>
          <a:srcRect/>
          <a:stretch>
            <a:fillRect/>
          </a:stretch>
        </p:blipFill>
        <p:spPr bwMode="auto">
          <a:xfrm>
            <a:off x="4499992" y="3356992"/>
            <a:ext cx="4392826" cy="3294620"/>
          </a:xfrm>
          <a:prstGeom prst="rect">
            <a:avLst/>
          </a:prstGeom>
          <a:noFill/>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Рокфеллер-центр"/>
          <p:cNvPicPr>
            <a:picLocks noChangeAspect="1" noChangeArrowheads="1"/>
          </p:cNvPicPr>
          <p:nvPr/>
        </p:nvPicPr>
        <p:blipFill>
          <a:blip r:embed="rId3" cstate="print"/>
          <a:srcRect/>
          <a:stretch>
            <a:fillRect/>
          </a:stretch>
        </p:blipFill>
        <p:spPr bwMode="auto">
          <a:xfrm>
            <a:off x="1714480" y="500042"/>
            <a:ext cx="5942820" cy="4714908"/>
          </a:xfrm>
          <a:prstGeom prst="rect">
            <a:avLst/>
          </a:prstGeom>
          <a:noFill/>
        </p:spPr>
      </p:pic>
      <p:sp>
        <p:nvSpPr>
          <p:cNvPr id="5" name="Прямоугольник 4"/>
          <p:cNvSpPr/>
          <p:nvPr/>
        </p:nvSpPr>
        <p:spPr>
          <a:xfrm>
            <a:off x="1187624" y="5214950"/>
            <a:ext cx="6984776" cy="1569660"/>
          </a:xfrm>
          <a:prstGeom prst="rect">
            <a:avLst/>
          </a:prstGeom>
        </p:spPr>
        <p:txBody>
          <a:bodyPr wrap="square">
            <a:spAutoFit/>
          </a:bodyPr>
          <a:lstStyle/>
          <a:p>
            <a:pPr algn="ctr"/>
            <a:r>
              <a:rPr lang="en-US" sz="2400" dirty="0" smtClean="0">
                <a:latin typeface="Times New Roman" pitchFamily="18" charset="0"/>
                <a:cs typeface="Times New Roman" pitchFamily="18" charset="0"/>
              </a:rPr>
              <a:t>Rockefeller Center is a complex of 19 commercial  buildings covering 22 acres (89,000 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between 48th and 51st streets </a:t>
            </a:r>
            <a:endParaRPr lang="ru-RU" sz="2400" dirty="0" smtClean="0">
              <a:latin typeface="Times New Roman" pitchFamily="18" charset="0"/>
              <a:cs typeface="Times New Roman" pitchFamily="18" charset="0"/>
            </a:endParaRPr>
          </a:p>
          <a:p>
            <a:pPr algn="ctr"/>
            <a:r>
              <a:rPr lang="en-US" sz="2400" dirty="0" smtClean="0">
                <a:latin typeface="Times New Roman" pitchFamily="18" charset="0"/>
                <a:cs typeface="Times New Roman" pitchFamily="18" charset="0"/>
              </a:rPr>
              <a:t>In New York City, United States </a:t>
            </a:r>
            <a:endParaRPr lang="ru-RU"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smtClean="0"/>
              <a:t/>
            </a:r>
            <a:br>
              <a:rPr smtClean="0"/>
            </a:br>
            <a:r>
              <a:rPr smtClean="0"/>
              <a:t/>
            </a:r>
            <a:br>
              <a:rPr smtClean="0"/>
            </a:br>
            <a:r>
              <a:rPr sz="3100" b="1" smtClean="0">
                <a:solidFill>
                  <a:srgbClr val="002060"/>
                </a:solidFill>
              </a:rPr>
              <a:t>Listen to the words and expressions and repeat them after the speaker.</a:t>
            </a:r>
            <a:endParaRPr lang="ru-RU" sz="3100" dirty="0">
              <a:solidFill>
                <a:srgbClr val="002060"/>
              </a:solidFill>
            </a:endParaRPr>
          </a:p>
        </p:txBody>
      </p:sp>
      <p:sp>
        <p:nvSpPr>
          <p:cNvPr id="5" name="Текст 4"/>
          <p:cNvSpPr>
            <a:spLocks noGrp="1"/>
          </p:cNvSpPr>
          <p:nvPr>
            <p:ph type="body" idx="1"/>
          </p:nvPr>
        </p:nvSpPr>
        <p:spPr>
          <a:xfrm flipV="1">
            <a:off x="428596" y="1857364"/>
            <a:ext cx="4040188" cy="99273"/>
          </a:xfrm>
        </p:spPr>
        <p:txBody>
          <a:bodyPr/>
          <a:lstStyle/>
          <a:p>
            <a:endParaRPr lang="ru-RU" dirty="0"/>
          </a:p>
        </p:txBody>
      </p:sp>
      <p:sp>
        <p:nvSpPr>
          <p:cNvPr id="7" name="Текст 6"/>
          <p:cNvSpPr>
            <a:spLocks noGrp="1"/>
          </p:cNvSpPr>
          <p:nvPr>
            <p:ph type="body" sz="half" idx="3"/>
          </p:nvPr>
        </p:nvSpPr>
        <p:spPr>
          <a:xfrm flipV="1">
            <a:off x="4645025" y="1814038"/>
            <a:ext cx="4041775" cy="45719"/>
          </a:xfrm>
        </p:spPr>
        <p:txBody>
          <a:bodyPr>
            <a:normAutofit fontScale="25000" lnSpcReduction="20000"/>
          </a:bodyPr>
          <a:lstStyle/>
          <a:p>
            <a:endParaRPr lang="ru-RU" dirty="0"/>
          </a:p>
        </p:txBody>
      </p:sp>
      <p:sp>
        <p:nvSpPr>
          <p:cNvPr id="6" name="Содержимое 5"/>
          <p:cNvSpPr>
            <a:spLocks noGrp="1"/>
          </p:cNvSpPr>
          <p:nvPr>
            <p:ph sz="quarter" idx="2"/>
          </p:nvPr>
        </p:nvSpPr>
        <p:spPr>
          <a:xfrm>
            <a:off x="457200" y="2143116"/>
            <a:ext cx="4040188" cy="4217204"/>
          </a:xfrm>
        </p:spPr>
        <p:txBody>
          <a:bodyPr>
            <a:noAutofit/>
          </a:bodyPr>
          <a:lstStyle/>
          <a:p>
            <a:r>
              <a:rPr lang="en-US" sz="1800" dirty="0" smtClean="0"/>
              <a:t>human values — </a:t>
            </a:r>
            <a:r>
              <a:rPr lang="ru-RU" sz="1800" dirty="0" smtClean="0"/>
              <a:t>человеческие ценности</a:t>
            </a:r>
            <a:r>
              <a:rPr lang="en-US" sz="1800" dirty="0" smtClean="0"/>
              <a:t> </a:t>
            </a:r>
            <a:br>
              <a:rPr lang="en-US" sz="1800" dirty="0" smtClean="0"/>
            </a:br>
            <a:r>
              <a:rPr lang="en-US" sz="1800" dirty="0" smtClean="0"/>
              <a:t>worth — </a:t>
            </a:r>
            <a:r>
              <a:rPr lang="ru-RU" sz="1800" dirty="0" err="1" smtClean="0"/>
              <a:t>зд</a:t>
            </a:r>
            <a:r>
              <a:rPr lang="en-US" sz="1800" dirty="0" smtClean="0"/>
              <a:t>. </a:t>
            </a:r>
            <a:r>
              <a:rPr lang="ru-RU" sz="1800" dirty="0" smtClean="0"/>
              <a:t>ценность</a:t>
            </a:r>
            <a:r>
              <a:rPr lang="en-US" sz="1800" dirty="0" smtClean="0"/>
              <a:t> </a:t>
            </a:r>
            <a:br>
              <a:rPr lang="en-US" sz="1800" dirty="0" smtClean="0"/>
            </a:br>
            <a:r>
              <a:rPr lang="en-US" sz="1800" dirty="0" smtClean="0"/>
              <a:t>to imply [</a:t>
            </a:r>
            <a:r>
              <a:rPr lang="en-US" sz="1800" dirty="0" err="1" smtClean="0"/>
              <a:t>im'plai</a:t>
            </a:r>
            <a:r>
              <a:rPr lang="en-US" sz="1800" dirty="0" smtClean="0"/>
              <a:t>] — </a:t>
            </a:r>
            <a:r>
              <a:rPr lang="ru-RU" sz="1800" dirty="0" smtClean="0"/>
              <a:t>подразумевать</a:t>
            </a:r>
            <a:r>
              <a:rPr lang="en-US" sz="1800" dirty="0" smtClean="0"/>
              <a:t>, </a:t>
            </a:r>
            <a:r>
              <a:rPr lang="ru-RU" sz="1800" dirty="0" smtClean="0"/>
              <a:t>предполагать</a:t>
            </a:r>
            <a:r>
              <a:rPr lang="en-US" sz="1800" dirty="0" smtClean="0"/>
              <a:t> </a:t>
            </a:r>
            <a:br>
              <a:rPr lang="en-US" sz="1800" dirty="0" smtClean="0"/>
            </a:br>
            <a:r>
              <a:rPr lang="en-US" sz="1800" dirty="0" smtClean="0"/>
              <a:t>a duty — </a:t>
            </a:r>
            <a:r>
              <a:rPr lang="ru-RU" sz="1800" dirty="0" smtClean="0"/>
              <a:t>обязанность</a:t>
            </a:r>
            <a:r>
              <a:rPr lang="en-US" sz="1800" dirty="0" smtClean="0"/>
              <a:t> </a:t>
            </a:r>
            <a:br>
              <a:rPr lang="en-US" sz="1800" dirty="0" smtClean="0"/>
            </a:br>
            <a:r>
              <a:rPr lang="en-US" sz="1800" dirty="0" smtClean="0"/>
              <a:t>a right — </a:t>
            </a:r>
            <a:r>
              <a:rPr lang="ru-RU" sz="1800" dirty="0" smtClean="0"/>
              <a:t>право</a:t>
            </a:r>
            <a:r>
              <a:rPr lang="en-US" sz="1800" dirty="0" smtClean="0"/>
              <a:t> </a:t>
            </a:r>
            <a:br>
              <a:rPr lang="en-US" sz="1800" dirty="0" smtClean="0"/>
            </a:br>
            <a:r>
              <a:rPr lang="en-US" sz="1800" dirty="0" smtClean="0"/>
              <a:t>to owe — </a:t>
            </a:r>
            <a:r>
              <a:rPr lang="ru-RU" sz="1800" dirty="0" smtClean="0"/>
              <a:t>быть должным</a:t>
            </a:r>
            <a:r>
              <a:rPr lang="en-US" sz="1800" dirty="0" smtClean="0"/>
              <a:t> </a:t>
            </a:r>
            <a:br>
              <a:rPr lang="en-US" sz="1800" dirty="0" smtClean="0"/>
            </a:br>
            <a:r>
              <a:rPr lang="en-US" sz="1800" dirty="0" smtClean="0"/>
              <a:t>to make a living — </a:t>
            </a:r>
            <a:r>
              <a:rPr lang="ru-RU" sz="1800" dirty="0" smtClean="0"/>
              <a:t>зарабатывать на жизнь</a:t>
            </a:r>
            <a:r>
              <a:rPr lang="en-US" sz="1800" dirty="0" smtClean="0"/>
              <a:t> </a:t>
            </a:r>
            <a:br>
              <a:rPr lang="en-US" sz="1800" dirty="0" smtClean="0"/>
            </a:br>
            <a:r>
              <a:rPr lang="en-US" sz="1800" dirty="0" smtClean="0"/>
              <a:t>justice — </a:t>
            </a:r>
            <a:r>
              <a:rPr lang="ru-RU" sz="1800" dirty="0" smtClean="0"/>
              <a:t>справедливость</a:t>
            </a:r>
          </a:p>
          <a:p>
            <a:r>
              <a:rPr lang="en-US" sz="1800" dirty="0" smtClean="0"/>
              <a:t>to endure — </a:t>
            </a:r>
            <a:r>
              <a:rPr lang="ru-RU" sz="1800" dirty="0" err="1" smtClean="0"/>
              <a:t>зд</a:t>
            </a:r>
            <a:r>
              <a:rPr lang="en-US" sz="1800" dirty="0" smtClean="0"/>
              <a:t>. </a:t>
            </a:r>
            <a:r>
              <a:rPr lang="ru-RU" sz="1800" dirty="0" smtClean="0"/>
              <a:t>соблюдать</a:t>
            </a:r>
            <a:r>
              <a:rPr lang="en-US" sz="1800" dirty="0" smtClean="0"/>
              <a:t> </a:t>
            </a:r>
            <a:br>
              <a:rPr lang="en-US" sz="1800" dirty="0" smtClean="0"/>
            </a:br>
            <a:r>
              <a:rPr lang="en-US" sz="1800" dirty="0" smtClean="0"/>
              <a:t>a bond — </a:t>
            </a:r>
            <a:r>
              <a:rPr lang="ru-RU" sz="1800" dirty="0" smtClean="0"/>
              <a:t>обязательство</a:t>
            </a:r>
            <a:r>
              <a:rPr lang="en-US" sz="1800" dirty="0" smtClean="0"/>
              <a:t> </a:t>
            </a:r>
            <a:br>
              <a:rPr lang="en-US" sz="1800" dirty="0" smtClean="0"/>
            </a:br>
            <a:r>
              <a:rPr lang="en-US" sz="1800" dirty="0" smtClean="0"/>
              <a:t>will — </a:t>
            </a:r>
            <a:r>
              <a:rPr lang="ru-RU" sz="1800" dirty="0" smtClean="0"/>
              <a:t>воля</a:t>
            </a:r>
            <a:r>
              <a:rPr lang="en-US" sz="1800" dirty="0" smtClean="0"/>
              <a:t/>
            </a:r>
            <a:br>
              <a:rPr lang="en-US" sz="1800" dirty="0" smtClean="0"/>
            </a:br>
            <a:r>
              <a:rPr lang="en-US" sz="1800" dirty="0" smtClean="0"/>
              <a:t>to triumph — </a:t>
            </a:r>
            <a:r>
              <a:rPr lang="ru-RU" sz="1800" dirty="0" smtClean="0"/>
              <a:t>восторжествовать</a:t>
            </a:r>
            <a:r>
              <a:rPr lang="en-US" sz="1800" dirty="0" smtClean="0"/>
              <a:t> </a:t>
            </a:r>
            <a:br>
              <a:rPr lang="en-US" sz="1800" dirty="0" smtClean="0"/>
            </a:br>
            <a:r>
              <a:rPr lang="en-US" sz="1800" dirty="0" smtClean="0"/>
              <a:t>might [</a:t>
            </a:r>
            <a:r>
              <a:rPr lang="en-US" sz="1800" dirty="0" err="1" smtClean="0"/>
              <a:t>mait</a:t>
            </a:r>
            <a:r>
              <a:rPr lang="en-US" sz="1800" dirty="0" smtClean="0"/>
              <a:t>] — </a:t>
            </a:r>
            <a:r>
              <a:rPr lang="ru-RU" sz="1800" dirty="0" smtClean="0"/>
              <a:t>сила</a:t>
            </a:r>
            <a:r>
              <a:rPr lang="en-US" sz="1800" dirty="0" smtClean="0"/>
              <a:t> </a:t>
            </a:r>
            <a:br>
              <a:rPr lang="en-US" sz="1800" dirty="0" smtClean="0"/>
            </a:br>
            <a:endParaRPr lang="ru-RU" sz="1800" dirty="0"/>
          </a:p>
        </p:txBody>
      </p:sp>
      <p:sp>
        <p:nvSpPr>
          <p:cNvPr id="8" name="Содержимое 7"/>
          <p:cNvSpPr>
            <a:spLocks noGrp="1"/>
          </p:cNvSpPr>
          <p:nvPr>
            <p:ph sz="quarter" idx="4"/>
          </p:nvPr>
        </p:nvSpPr>
        <p:spPr>
          <a:xfrm>
            <a:off x="4645025" y="2071678"/>
            <a:ext cx="4041775" cy="4288642"/>
          </a:xfrm>
        </p:spPr>
        <p:txBody>
          <a:bodyPr>
            <a:noAutofit/>
          </a:bodyPr>
          <a:lstStyle/>
          <a:p>
            <a:r>
              <a:rPr lang="en-US" sz="1800" dirty="0" smtClean="0"/>
              <a:t>a possession — </a:t>
            </a:r>
            <a:r>
              <a:rPr lang="ru-RU" sz="1800" dirty="0" smtClean="0"/>
              <a:t>владение</a:t>
            </a:r>
            <a:r>
              <a:rPr lang="en-US" sz="1800" dirty="0" smtClean="0"/>
              <a:t> </a:t>
            </a:r>
            <a:br>
              <a:rPr lang="en-US" sz="1800" dirty="0" smtClean="0"/>
            </a:br>
            <a:r>
              <a:rPr lang="en-US" sz="1800" dirty="0" smtClean="0"/>
              <a:t>sacredness of </a:t>
            </a:r>
            <a:r>
              <a:rPr lang="en-US" sz="1800" dirty="0" err="1" smtClean="0"/>
              <a:t>smth</a:t>
            </a:r>
            <a:r>
              <a:rPr lang="en-US" sz="1800" dirty="0" smtClean="0"/>
              <a:t> — </a:t>
            </a:r>
            <a:r>
              <a:rPr lang="ru-RU" sz="1800" dirty="0" smtClean="0"/>
              <a:t>нерушимость чего</a:t>
            </a:r>
            <a:r>
              <a:rPr lang="en-US" sz="1800" dirty="0" smtClean="0"/>
              <a:t>-</a:t>
            </a:r>
            <a:r>
              <a:rPr lang="ru-RU" sz="1800" dirty="0" smtClean="0"/>
              <a:t>либо</a:t>
            </a:r>
            <a:r>
              <a:rPr lang="en-US" sz="1800" dirty="0" smtClean="0"/>
              <a:t> </a:t>
            </a:r>
            <a:br>
              <a:rPr lang="en-US" sz="1800" dirty="0" smtClean="0"/>
            </a:br>
            <a:r>
              <a:rPr lang="en-US" sz="1800" dirty="0" err="1" smtClean="0"/>
              <a:t>fulfilment</a:t>
            </a:r>
            <a:r>
              <a:rPr lang="en-US" sz="1800" dirty="0" smtClean="0"/>
              <a:t> — </a:t>
            </a:r>
            <a:r>
              <a:rPr lang="ru-RU" sz="1800" dirty="0" err="1" smtClean="0"/>
              <a:t>зд</a:t>
            </a:r>
            <a:r>
              <a:rPr lang="en-US" sz="1800" dirty="0" smtClean="0"/>
              <a:t>. </a:t>
            </a:r>
            <a:r>
              <a:rPr lang="ru-RU" sz="1800" dirty="0" smtClean="0"/>
              <a:t>самореализация</a:t>
            </a:r>
            <a:r>
              <a:rPr lang="en-US" sz="1800" dirty="0" smtClean="0"/>
              <a:t> </a:t>
            </a:r>
            <a:br>
              <a:rPr lang="en-US" sz="1800" dirty="0" smtClean="0"/>
            </a:br>
            <a:r>
              <a:rPr lang="en-US" sz="1800" dirty="0" smtClean="0"/>
              <a:t>dignity of labor — </a:t>
            </a:r>
            <a:r>
              <a:rPr lang="ru-RU" sz="1800" dirty="0" smtClean="0"/>
              <a:t>величие труда</a:t>
            </a:r>
            <a:r>
              <a:rPr lang="en-US" sz="1800" dirty="0" smtClean="0"/>
              <a:t> </a:t>
            </a:r>
            <a:br>
              <a:rPr lang="en-US" sz="1800" dirty="0" smtClean="0"/>
            </a:br>
            <a:r>
              <a:rPr lang="en-US" sz="1800" dirty="0" smtClean="0"/>
              <a:t>usefulness — </a:t>
            </a:r>
            <a:r>
              <a:rPr lang="ru-RU" sz="1800" dirty="0" smtClean="0"/>
              <a:t>польза</a:t>
            </a:r>
            <a:r>
              <a:rPr lang="en-US" sz="1800" dirty="0" smtClean="0"/>
              <a:t> </a:t>
            </a:r>
            <a:br>
              <a:rPr lang="en-US" sz="1800" dirty="0" smtClean="0"/>
            </a:br>
            <a:r>
              <a:rPr lang="en-US" sz="1800" dirty="0" smtClean="0"/>
              <a:t>a responsibility — </a:t>
            </a:r>
            <a:r>
              <a:rPr lang="ru-RU" sz="1800" dirty="0" smtClean="0"/>
              <a:t>ответственность</a:t>
            </a:r>
            <a:r>
              <a:rPr lang="en-US" sz="1800" dirty="0" smtClean="0"/>
              <a:t/>
            </a:r>
            <a:br>
              <a:rPr lang="en-US" sz="1800" dirty="0" smtClean="0"/>
            </a:br>
            <a:r>
              <a:rPr lang="en-US" sz="1800" dirty="0" smtClean="0"/>
              <a:t>an opportunity — </a:t>
            </a:r>
            <a:r>
              <a:rPr lang="ru-RU" sz="1800" dirty="0" smtClean="0"/>
              <a:t>возможность</a:t>
            </a:r>
            <a:r>
              <a:rPr lang="en-US" sz="1800" dirty="0" smtClean="0"/>
              <a:t> </a:t>
            </a:r>
            <a:br>
              <a:rPr lang="en-US" sz="1800" dirty="0" smtClean="0"/>
            </a:br>
            <a:r>
              <a:rPr lang="en-US" sz="1800" dirty="0" smtClean="0"/>
              <a:t>an obligation — </a:t>
            </a:r>
            <a:r>
              <a:rPr lang="ru-RU" sz="1800" dirty="0" smtClean="0"/>
              <a:t>долг</a:t>
            </a:r>
            <a:r>
              <a:rPr lang="en-US" sz="1800" dirty="0" smtClean="0"/>
              <a:t> </a:t>
            </a:r>
            <a:br>
              <a:rPr lang="en-US" sz="1800" dirty="0" smtClean="0"/>
            </a:br>
            <a:r>
              <a:rPr lang="en-US" sz="1800" dirty="0" smtClean="0"/>
              <a:t>fundamental — </a:t>
            </a:r>
            <a:r>
              <a:rPr lang="ru-RU" sz="1800" dirty="0" smtClean="0"/>
              <a:t>основополагающий</a:t>
            </a:r>
            <a:r>
              <a:rPr lang="en-US" sz="1800" dirty="0" smtClean="0"/>
              <a:t/>
            </a:r>
            <a:br>
              <a:rPr lang="en-US" sz="1800" dirty="0" smtClean="0"/>
            </a:br>
            <a:r>
              <a:rPr lang="en-US" sz="1800" dirty="0" smtClean="0"/>
              <a:t>wealth — </a:t>
            </a:r>
            <a:r>
              <a:rPr lang="ru-RU" sz="1800" dirty="0" smtClean="0"/>
              <a:t>богатство</a:t>
            </a:r>
            <a:r>
              <a:rPr lang="en-US" sz="1800" dirty="0" smtClean="0"/>
              <a:t> </a:t>
            </a:r>
            <a:br>
              <a:rPr lang="en-US" sz="1800" dirty="0" smtClean="0"/>
            </a:br>
            <a:r>
              <a:rPr lang="en-US" sz="1800" dirty="0" smtClean="0"/>
              <a:t>a servant — </a:t>
            </a:r>
            <a:r>
              <a:rPr lang="ru-RU" sz="1800" dirty="0" smtClean="0"/>
              <a:t>слуга</a:t>
            </a:r>
            <a:r>
              <a:rPr lang="en-US" sz="1800" dirty="0" smtClean="0"/>
              <a:t> </a:t>
            </a:r>
            <a:br>
              <a:rPr lang="en-US" sz="1800" dirty="0" smtClean="0"/>
            </a:br>
            <a:r>
              <a:rPr lang="en-US" sz="1800" dirty="0" smtClean="0"/>
              <a:t>a master — </a:t>
            </a:r>
            <a:r>
              <a:rPr lang="ru-RU" sz="1800" dirty="0" smtClean="0"/>
              <a:t>хозяин </a:t>
            </a:r>
          </a:p>
          <a:p>
            <a:endParaRPr lang="ru-RU" sz="1800"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457200" y="704088"/>
            <a:ext cx="8229600" cy="724648"/>
          </a:xfrm>
        </p:spPr>
        <p:txBody>
          <a:bodyPr>
            <a:normAutofit fontScale="90000"/>
          </a:bodyPr>
          <a:lstStyle/>
          <a:p>
            <a:pPr eaLnBrk="1" hangingPunct="1">
              <a:defRPr/>
            </a:pPr>
            <a:r>
              <a:rPr lang="en-US" dirty="0" smtClean="0">
                <a:solidFill>
                  <a:srgbClr val="7030A0"/>
                </a:solidFill>
              </a:rPr>
              <a:t>History</a:t>
            </a:r>
            <a:endParaRPr lang="ru-RU" dirty="0" smtClean="0">
              <a:solidFill>
                <a:srgbClr val="7030A0"/>
              </a:solidFill>
            </a:endParaRPr>
          </a:p>
        </p:txBody>
      </p:sp>
      <p:sp>
        <p:nvSpPr>
          <p:cNvPr id="6147" name="Rectangle 3"/>
          <p:cNvSpPr>
            <a:spLocks noGrp="1" noChangeArrowheads="1"/>
          </p:cNvSpPr>
          <p:nvPr>
            <p:ph idx="1"/>
          </p:nvPr>
        </p:nvSpPr>
        <p:spPr>
          <a:xfrm>
            <a:off x="468313" y="1628775"/>
            <a:ext cx="8229600" cy="4525963"/>
          </a:xfrm>
          <a:ln cap="flat">
            <a:solidFill>
              <a:schemeClr val="tx1"/>
            </a:solidFill>
          </a:ln>
        </p:spPr>
        <p:txBody>
          <a:bodyPr>
            <a:normAutofit/>
          </a:bodyPr>
          <a:lstStyle/>
          <a:p>
            <a:pPr algn="just" eaLnBrk="1" hangingPunct="1">
              <a:defRPr/>
            </a:pPr>
            <a:r>
              <a:rPr lang="en-US" sz="3600" dirty="0" smtClean="0">
                <a:solidFill>
                  <a:srgbClr val="002060"/>
                </a:solidFill>
              </a:rPr>
              <a:t>The </a:t>
            </a:r>
            <a:r>
              <a:rPr lang="en-US" sz="3600" dirty="0" err="1" smtClean="0">
                <a:solidFill>
                  <a:srgbClr val="002060"/>
                </a:solidFill>
              </a:rPr>
              <a:t>Rockfeller</a:t>
            </a:r>
            <a:r>
              <a:rPr lang="en-US" sz="3600" dirty="0" smtClean="0">
                <a:solidFill>
                  <a:srgbClr val="002060"/>
                </a:solidFill>
              </a:rPr>
              <a:t> center was constructed on money of a family </a:t>
            </a:r>
            <a:r>
              <a:rPr lang="en-US" sz="3600" dirty="0" err="1" smtClean="0">
                <a:solidFill>
                  <a:srgbClr val="002060"/>
                </a:solidFill>
              </a:rPr>
              <a:t>Rokfeller</a:t>
            </a:r>
            <a:r>
              <a:rPr lang="en-US" sz="3600" dirty="0" smtClean="0">
                <a:solidFill>
                  <a:srgbClr val="002060"/>
                </a:solidFill>
              </a:rPr>
              <a:t> in the 30th years of the twentieth century and includes 19 buildings on the area of 9 hectares. Here the majority of national TV programs are made and offices of the largest world corporations are located</a:t>
            </a:r>
            <a:endParaRPr lang="ru-RU" sz="3600" dirty="0" smtClean="0">
              <a:solidFill>
                <a:srgbClr val="002060"/>
              </a:solidFill>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457200" y="214290"/>
            <a:ext cx="8229600" cy="500066"/>
          </a:xfrm>
        </p:spPr>
        <p:txBody>
          <a:bodyPr>
            <a:normAutofit fontScale="90000"/>
          </a:bodyPr>
          <a:lstStyle/>
          <a:p>
            <a:pPr eaLnBrk="1" hangingPunct="1">
              <a:defRPr/>
            </a:pPr>
            <a:r>
              <a:rPr lang="ru-RU" sz="3200" dirty="0" err="1" smtClean="0">
                <a:solidFill>
                  <a:srgbClr val="002060"/>
                </a:solidFill>
              </a:rPr>
              <a:t>Rockefeller</a:t>
            </a:r>
            <a:r>
              <a:rPr lang="ru-RU" dirty="0" smtClean="0">
                <a:solidFill>
                  <a:srgbClr val="002060"/>
                </a:solidFill>
              </a:rPr>
              <a:t> </a:t>
            </a:r>
            <a:endParaRPr lang="ru-RU" dirty="0" smtClean="0">
              <a:solidFill>
                <a:srgbClr val="002060"/>
              </a:solidFill>
            </a:endParaRPr>
          </a:p>
        </p:txBody>
      </p:sp>
      <p:pic>
        <p:nvPicPr>
          <p:cNvPr id="5123" name="Picture 4" descr="пр3"/>
          <p:cNvPicPr>
            <a:picLocks noChangeAspect="1" noChangeArrowheads="1"/>
          </p:cNvPicPr>
          <p:nvPr/>
        </p:nvPicPr>
        <p:blipFill>
          <a:blip r:embed="rId2"/>
          <a:srcRect/>
          <a:stretch>
            <a:fillRect/>
          </a:stretch>
        </p:blipFill>
        <p:spPr bwMode="auto">
          <a:xfrm>
            <a:off x="323850" y="260350"/>
            <a:ext cx="4391026" cy="6121400"/>
          </a:xfrm>
          <a:prstGeom prst="rect">
            <a:avLst/>
          </a:prstGeom>
          <a:noFill/>
          <a:ln w="9525">
            <a:noFill/>
            <a:miter lim="800000"/>
            <a:headEnd/>
            <a:tailEnd/>
          </a:ln>
        </p:spPr>
      </p:pic>
      <p:sp>
        <p:nvSpPr>
          <p:cNvPr id="5124" name="Rectangle 5"/>
          <p:cNvSpPr>
            <a:spLocks noChangeArrowheads="1"/>
          </p:cNvSpPr>
          <p:nvPr/>
        </p:nvSpPr>
        <p:spPr bwMode="auto">
          <a:xfrm rot="10800000" flipV="1">
            <a:off x="4970463" y="1611322"/>
            <a:ext cx="4175125" cy="3970318"/>
          </a:xfrm>
          <a:prstGeom prst="rect">
            <a:avLst/>
          </a:prstGeom>
          <a:noFill/>
          <a:ln w="9525">
            <a:noFill/>
            <a:miter lim="800000"/>
            <a:headEnd/>
            <a:tailEnd/>
          </a:ln>
        </p:spPr>
        <p:txBody>
          <a:bodyPr>
            <a:spAutoFit/>
          </a:bodyPr>
          <a:lstStyle/>
          <a:p>
            <a:r>
              <a:rPr lang="en-US" sz="2800" dirty="0">
                <a:solidFill>
                  <a:srgbClr val="002060"/>
                </a:solidFill>
                <a:cs typeface="Times New Roman" pitchFamily="18" charset="0"/>
              </a:rPr>
              <a:t>John </a:t>
            </a:r>
            <a:r>
              <a:rPr lang="en-US" sz="2800" dirty="0" err="1">
                <a:solidFill>
                  <a:srgbClr val="002060"/>
                </a:solidFill>
                <a:cs typeface="Times New Roman" pitchFamily="18" charset="0"/>
              </a:rPr>
              <a:t>Devison</a:t>
            </a:r>
            <a:r>
              <a:rPr lang="en-US" sz="2800" dirty="0">
                <a:solidFill>
                  <a:srgbClr val="002060"/>
                </a:solidFill>
                <a:cs typeface="Times New Roman" pitchFamily="18" charset="0"/>
              </a:rPr>
              <a:t> Rockefeller was a rich </a:t>
            </a:r>
            <a:r>
              <a:rPr lang="en-US" sz="2800" dirty="0" err="1">
                <a:solidFill>
                  <a:srgbClr val="002060"/>
                </a:solidFill>
                <a:cs typeface="Times New Roman" pitchFamily="18" charset="0"/>
              </a:rPr>
              <a:t>arictocrat</a:t>
            </a:r>
            <a:r>
              <a:rPr lang="ru-RU" sz="2800" dirty="0">
                <a:solidFill>
                  <a:srgbClr val="002060"/>
                </a:solidFill>
                <a:cs typeface="Times New Roman" pitchFamily="18" charset="0"/>
              </a:rPr>
              <a:t>, </a:t>
            </a:r>
            <a:r>
              <a:rPr lang="en-US" sz="2800" dirty="0" err="1">
                <a:solidFill>
                  <a:srgbClr val="002060"/>
                </a:solidFill>
                <a:cs typeface="Times New Roman" pitchFamily="18" charset="0"/>
              </a:rPr>
              <a:t>american</a:t>
            </a:r>
            <a:r>
              <a:rPr lang="en-US" sz="2800" dirty="0">
                <a:solidFill>
                  <a:srgbClr val="002060"/>
                </a:solidFill>
                <a:cs typeface="Times New Roman" pitchFamily="18" charset="0"/>
              </a:rPr>
              <a:t> businessman, the philanthropist. He </a:t>
            </a:r>
            <a:r>
              <a:rPr lang="en-US" sz="2800" dirty="0" err="1">
                <a:solidFill>
                  <a:srgbClr val="002060"/>
                </a:solidFill>
                <a:cs typeface="Times New Roman" pitchFamily="18" charset="0"/>
              </a:rPr>
              <a:t>belived</a:t>
            </a:r>
            <a:r>
              <a:rPr lang="en-US" sz="2800" dirty="0">
                <a:solidFill>
                  <a:srgbClr val="002060"/>
                </a:solidFill>
                <a:cs typeface="Times New Roman" pitchFamily="18" charset="0"/>
              </a:rPr>
              <a:t> in people and their human values.</a:t>
            </a:r>
            <a:r>
              <a:rPr lang="ru-RU" sz="2800" dirty="0">
                <a:solidFill>
                  <a:srgbClr val="002060"/>
                </a:solidFill>
                <a:cs typeface="Times New Roman" pitchFamily="18" charset="0"/>
              </a:rPr>
              <a:t> </a:t>
            </a:r>
            <a:r>
              <a:rPr lang="en-US" sz="2800" dirty="0">
                <a:solidFill>
                  <a:srgbClr val="002060"/>
                </a:solidFill>
                <a:cs typeface="Times New Roman" pitchFamily="18" charset="0"/>
              </a:rPr>
              <a:t>John </a:t>
            </a:r>
            <a:r>
              <a:rPr lang="en-US" sz="2800" dirty="0" err="1">
                <a:solidFill>
                  <a:srgbClr val="002060"/>
                </a:solidFill>
                <a:cs typeface="Times New Roman" pitchFamily="18" charset="0"/>
              </a:rPr>
              <a:t>Devison</a:t>
            </a:r>
            <a:r>
              <a:rPr lang="en-US" sz="2800" dirty="0">
                <a:solidFill>
                  <a:srgbClr val="002060"/>
                </a:solidFill>
                <a:cs typeface="Times New Roman" pitchFamily="18" charset="0"/>
              </a:rPr>
              <a:t> Rockefeller was intelligent, hard-working and successful person</a:t>
            </a:r>
            <a:r>
              <a:rPr lang="en-US" sz="2800" dirty="0">
                <a:solidFill>
                  <a:schemeClr val="bg2"/>
                </a:solidFill>
              </a:rPr>
              <a:t>.</a:t>
            </a:r>
            <a:endParaRPr lang="ru-RU" sz="2800" dirty="0">
              <a:solidFill>
                <a:schemeClr val="bg2"/>
              </a:solidFill>
            </a:endParaRPr>
          </a:p>
        </p:txBody>
      </p:sp>
      <p:sp>
        <p:nvSpPr>
          <p:cNvPr id="5" name="Прямоугольник 4"/>
          <p:cNvSpPr/>
          <p:nvPr/>
        </p:nvSpPr>
        <p:spPr>
          <a:xfrm>
            <a:off x="5072066" y="857232"/>
            <a:ext cx="3766192" cy="584775"/>
          </a:xfrm>
          <a:prstGeom prst="rect">
            <a:avLst/>
          </a:prstGeom>
        </p:spPr>
        <p:txBody>
          <a:bodyPr wrap="square">
            <a:spAutoFit/>
          </a:bodyPr>
          <a:lstStyle/>
          <a:p>
            <a:r>
              <a:rPr lang="en-US" sz="3200" dirty="0" smtClean="0">
                <a:solidFill>
                  <a:srgbClr val="7030A0"/>
                </a:solidFill>
              </a:rPr>
              <a:t>John D. Rockefeller</a:t>
            </a:r>
            <a:endParaRPr lang="ru-RU" sz="3200" dirty="0">
              <a:solidFill>
                <a:srgbClr val="7030A0"/>
              </a:solidFill>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214282" y="704088"/>
            <a:ext cx="8715436" cy="1143000"/>
          </a:xfrm>
          <a:ln>
            <a:solidFill>
              <a:schemeClr val="accent1"/>
            </a:solidFill>
          </a:ln>
        </p:spPr>
        <p:txBody>
          <a:bodyPr>
            <a:normAutofit fontScale="90000"/>
          </a:bodyPr>
          <a:lstStyle/>
          <a:p>
            <a:pPr eaLnBrk="1" hangingPunct="1">
              <a:defRPr/>
            </a:pPr>
            <a:r>
              <a:rPr lang="ru-RU" sz="2000" dirty="0" smtClean="0"/>
              <a:t>	</a:t>
            </a:r>
            <a:r>
              <a:rPr lang="ru-RU" sz="2700" dirty="0" smtClean="0">
                <a:solidFill>
                  <a:schemeClr val="bg2">
                    <a:lumMod val="10000"/>
                  </a:schemeClr>
                </a:solidFill>
              </a:rPr>
              <a:t>I </a:t>
            </a:r>
            <a:r>
              <a:rPr lang="ru-RU" sz="2700" dirty="0" err="1" smtClean="0">
                <a:solidFill>
                  <a:schemeClr val="bg2">
                    <a:lumMod val="10000"/>
                  </a:schemeClr>
                </a:solidFill>
              </a:rPr>
              <a:t>believe</a:t>
            </a:r>
            <a:r>
              <a:rPr lang="ru-RU" sz="2700" dirty="0" smtClean="0">
                <a:solidFill>
                  <a:schemeClr val="bg2">
                    <a:lumMod val="10000"/>
                  </a:schemeClr>
                </a:solidFill>
              </a:rPr>
              <a:t> </a:t>
            </a:r>
            <a:r>
              <a:rPr lang="ru-RU" sz="2700" dirty="0" err="1" smtClean="0">
                <a:solidFill>
                  <a:schemeClr val="bg2">
                    <a:lumMod val="10000"/>
                  </a:schemeClr>
                </a:solidFill>
              </a:rPr>
              <a:t>that</a:t>
            </a:r>
            <a:r>
              <a:rPr lang="ru-RU" sz="2700" dirty="0" smtClean="0">
                <a:solidFill>
                  <a:schemeClr val="bg2">
                    <a:lumMod val="10000"/>
                  </a:schemeClr>
                </a:solidFill>
              </a:rPr>
              <a:t> </a:t>
            </a:r>
            <a:r>
              <a:rPr lang="ru-RU" sz="2700" dirty="0" err="1" smtClean="0">
                <a:solidFill>
                  <a:schemeClr val="bg2">
                    <a:lumMod val="10000"/>
                  </a:schemeClr>
                </a:solidFill>
              </a:rPr>
              <a:t>the</a:t>
            </a:r>
            <a:r>
              <a:rPr lang="ru-RU" sz="2700" dirty="0" smtClean="0">
                <a:solidFill>
                  <a:schemeClr val="bg2">
                    <a:lumMod val="10000"/>
                  </a:schemeClr>
                </a:solidFill>
              </a:rPr>
              <a:t> </a:t>
            </a:r>
            <a:r>
              <a:rPr lang="ru-RU" sz="2700" dirty="0" err="1" smtClean="0">
                <a:solidFill>
                  <a:schemeClr val="bg2">
                    <a:lumMod val="10000"/>
                  </a:schemeClr>
                </a:solidFill>
              </a:rPr>
              <a:t>rendering</a:t>
            </a:r>
            <a:r>
              <a:rPr lang="ru-RU" sz="2700" dirty="0" smtClean="0">
                <a:solidFill>
                  <a:schemeClr val="bg2">
                    <a:lumMod val="10000"/>
                  </a:schemeClr>
                </a:solidFill>
              </a:rPr>
              <a:t> </a:t>
            </a:r>
            <a:r>
              <a:rPr lang="ru-RU" sz="2700" dirty="0" err="1" smtClean="0">
                <a:solidFill>
                  <a:schemeClr val="bg2">
                    <a:lumMod val="10000"/>
                  </a:schemeClr>
                </a:solidFill>
              </a:rPr>
              <a:t>of</a:t>
            </a:r>
            <a:r>
              <a:rPr lang="ru-RU" sz="2700" dirty="0" smtClean="0">
                <a:solidFill>
                  <a:schemeClr val="bg2">
                    <a:lumMod val="10000"/>
                  </a:schemeClr>
                </a:solidFill>
              </a:rPr>
              <a:t> </a:t>
            </a:r>
            <a:r>
              <a:rPr lang="ru-RU" sz="2700" dirty="0" err="1" smtClean="0">
                <a:solidFill>
                  <a:schemeClr val="bg2">
                    <a:lumMod val="10000"/>
                  </a:schemeClr>
                </a:solidFill>
              </a:rPr>
              <a:t>useful</a:t>
            </a:r>
            <a:r>
              <a:rPr lang="ru-RU" sz="2700" dirty="0" smtClean="0">
                <a:solidFill>
                  <a:schemeClr val="bg2">
                    <a:lumMod val="10000"/>
                  </a:schemeClr>
                </a:solidFill>
              </a:rPr>
              <a:t> </a:t>
            </a:r>
            <a:r>
              <a:rPr lang="ru-RU" sz="2700" dirty="0" err="1" smtClean="0">
                <a:solidFill>
                  <a:schemeClr val="bg2">
                    <a:lumMod val="10000"/>
                  </a:schemeClr>
                </a:solidFill>
              </a:rPr>
              <a:t>service</a:t>
            </a:r>
            <a:r>
              <a:rPr lang="ru-RU" sz="2700" dirty="0" smtClean="0">
                <a:solidFill>
                  <a:schemeClr val="bg2">
                    <a:lumMod val="10000"/>
                  </a:schemeClr>
                </a:solidFill>
              </a:rPr>
              <a:t> </a:t>
            </a:r>
            <a:r>
              <a:rPr lang="ru-RU" sz="2700" dirty="0" err="1" smtClean="0">
                <a:solidFill>
                  <a:schemeClr val="bg2">
                    <a:lumMod val="10000"/>
                  </a:schemeClr>
                </a:solidFill>
              </a:rPr>
              <a:t>is</a:t>
            </a:r>
            <a:r>
              <a:rPr lang="ru-RU" sz="2700" dirty="0" smtClean="0">
                <a:solidFill>
                  <a:schemeClr val="bg2">
                    <a:lumMod val="10000"/>
                  </a:schemeClr>
                </a:solidFill>
              </a:rPr>
              <a:t> </a:t>
            </a:r>
            <a:r>
              <a:rPr lang="ru-RU" sz="2700" dirty="0" err="1" smtClean="0">
                <a:solidFill>
                  <a:schemeClr val="bg2">
                    <a:lumMod val="10000"/>
                  </a:schemeClr>
                </a:solidFill>
              </a:rPr>
              <a:t>the</a:t>
            </a:r>
            <a:r>
              <a:rPr lang="ru-RU" sz="2700" dirty="0" smtClean="0">
                <a:solidFill>
                  <a:schemeClr val="bg2">
                    <a:lumMod val="10000"/>
                  </a:schemeClr>
                </a:solidFill>
              </a:rPr>
              <a:t> </a:t>
            </a:r>
            <a:r>
              <a:rPr lang="ru-RU" sz="2700" dirty="0" err="1" smtClean="0">
                <a:solidFill>
                  <a:schemeClr val="bg2">
                    <a:lumMod val="10000"/>
                  </a:schemeClr>
                </a:solidFill>
              </a:rPr>
              <a:t>common</a:t>
            </a:r>
            <a:r>
              <a:rPr lang="ru-RU" sz="2700" dirty="0" smtClean="0">
                <a:solidFill>
                  <a:schemeClr val="bg2">
                    <a:lumMod val="10000"/>
                  </a:schemeClr>
                </a:solidFill>
              </a:rPr>
              <a:t> </a:t>
            </a:r>
            <a:r>
              <a:rPr lang="ru-RU" sz="2700" dirty="0" err="1" smtClean="0">
                <a:solidFill>
                  <a:schemeClr val="bg2">
                    <a:lumMod val="10000"/>
                  </a:schemeClr>
                </a:solidFill>
              </a:rPr>
              <a:t>duty</a:t>
            </a:r>
            <a:r>
              <a:rPr lang="ru-RU" sz="2700" dirty="0" smtClean="0">
                <a:solidFill>
                  <a:schemeClr val="bg2">
                    <a:lumMod val="10000"/>
                  </a:schemeClr>
                </a:solidFill>
              </a:rPr>
              <a:t> </a:t>
            </a:r>
            <a:r>
              <a:rPr lang="ru-RU" sz="2700" dirty="0" err="1" smtClean="0">
                <a:solidFill>
                  <a:schemeClr val="bg2">
                    <a:lumMod val="10000"/>
                  </a:schemeClr>
                </a:solidFill>
              </a:rPr>
              <a:t>of</a:t>
            </a:r>
            <a:r>
              <a:rPr lang="ru-RU" sz="2700" dirty="0" smtClean="0">
                <a:solidFill>
                  <a:schemeClr val="bg2">
                    <a:lumMod val="10000"/>
                  </a:schemeClr>
                </a:solidFill>
              </a:rPr>
              <a:t> </a:t>
            </a:r>
            <a:r>
              <a:rPr lang="ru-RU" sz="2700" dirty="0" err="1" smtClean="0">
                <a:solidFill>
                  <a:schemeClr val="bg2">
                    <a:lumMod val="10000"/>
                  </a:schemeClr>
                </a:solidFill>
              </a:rPr>
              <a:t>mankind</a:t>
            </a:r>
            <a:r>
              <a:rPr lang="ru-RU" sz="2700" dirty="0" smtClean="0">
                <a:solidFill>
                  <a:schemeClr val="bg2">
                    <a:lumMod val="10000"/>
                  </a:schemeClr>
                </a:solidFill>
              </a:rPr>
              <a:t> </a:t>
            </a:r>
            <a:r>
              <a:rPr lang="ru-RU" sz="2700" dirty="0" err="1" smtClean="0">
                <a:solidFill>
                  <a:schemeClr val="bg2">
                    <a:lumMod val="10000"/>
                  </a:schemeClr>
                </a:solidFill>
              </a:rPr>
              <a:t>and</a:t>
            </a:r>
            <a:r>
              <a:rPr lang="ru-RU" sz="2700" dirty="0" smtClean="0">
                <a:solidFill>
                  <a:schemeClr val="bg2">
                    <a:lumMod val="10000"/>
                  </a:schemeClr>
                </a:solidFill>
              </a:rPr>
              <a:t> </a:t>
            </a:r>
            <a:r>
              <a:rPr lang="ru-RU" sz="2700" dirty="0" err="1" smtClean="0">
                <a:solidFill>
                  <a:schemeClr val="bg2">
                    <a:lumMod val="10000"/>
                  </a:schemeClr>
                </a:solidFill>
              </a:rPr>
              <a:t>that</a:t>
            </a:r>
            <a:r>
              <a:rPr lang="ru-RU" sz="2700" dirty="0" smtClean="0">
                <a:solidFill>
                  <a:schemeClr val="bg2">
                    <a:lumMod val="10000"/>
                  </a:schemeClr>
                </a:solidFill>
              </a:rPr>
              <a:t> </a:t>
            </a:r>
            <a:r>
              <a:rPr lang="ru-RU" sz="2700" dirty="0" err="1" smtClean="0">
                <a:solidFill>
                  <a:schemeClr val="bg2">
                    <a:lumMod val="10000"/>
                  </a:schemeClr>
                </a:solidFill>
              </a:rPr>
              <a:t>only</a:t>
            </a:r>
            <a:r>
              <a:rPr lang="ru-RU" sz="2700" dirty="0" smtClean="0">
                <a:solidFill>
                  <a:schemeClr val="bg2">
                    <a:lumMod val="10000"/>
                  </a:schemeClr>
                </a:solidFill>
              </a:rPr>
              <a:t> </a:t>
            </a:r>
            <a:r>
              <a:rPr lang="ru-RU" sz="2700" dirty="0" err="1" smtClean="0">
                <a:solidFill>
                  <a:schemeClr val="bg2">
                    <a:lumMod val="10000"/>
                  </a:schemeClr>
                </a:solidFill>
              </a:rPr>
              <a:t>in</a:t>
            </a:r>
            <a:r>
              <a:rPr lang="ru-RU" sz="2700" dirty="0" smtClean="0">
                <a:solidFill>
                  <a:schemeClr val="bg2">
                    <a:lumMod val="10000"/>
                  </a:schemeClr>
                </a:solidFill>
              </a:rPr>
              <a:t> </a:t>
            </a:r>
            <a:r>
              <a:rPr lang="ru-RU" sz="2700" dirty="0" err="1" smtClean="0">
                <a:solidFill>
                  <a:schemeClr val="bg2">
                    <a:lumMod val="10000"/>
                  </a:schemeClr>
                </a:solidFill>
              </a:rPr>
              <a:t>the</a:t>
            </a:r>
            <a:r>
              <a:rPr lang="ru-RU" sz="2700" dirty="0" smtClean="0">
                <a:solidFill>
                  <a:schemeClr val="bg2">
                    <a:lumMod val="10000"/>
                  </a:schemeClr>
                </a:solidFill>
              </a:rPr>
              <a:t> </a:t>
            </a:r>
            <a:r>
              <a:rPr lang="ru-RU" sz="2700" dirty="0" err="1" smtClean="0">
                <a:solidFill>
                  <a:schemeClr val="bg2">
                    <a:lumMod val="10000"/>
                  </a:schemeClr>
                </a:solidFill>
              </a:rPr>
              <a:t>purifying</a:t>
            </a:r>
            <a:r>
              <a:rPr lang="ru-RU" sz="2700" dirty="0" smtClean="0">
                <a:solidFill>
                  <a:schemeClr val="bg2">
                    <a:lumMod val="10000"/>
                  </a:schemeClr>
                </a:solidFill>
              </a:rPr>
              <a:t> </a:t>
            </a:r>
            <a:r>
              <a:rPr lang="ru-RU" sz="2700" dirty="0" err="1" smtClean="0">
                <a:solidFill>
                  <a:schemeClr val="bg2">
                    <a:lumMod val="10000"/>
                  </a:schemeClr>
                </a:solidFill>
              </a:rPr>
              <a:t>fire</a:t>
            </a:r>
            <a:r>
              <a:rPr lang="ru-RU" sz="2700" dirty="0" smtClean="0">
                <a:solidFill>
                  <a:schemeClr val="bg2">
                    <a:lumMod val="10000"/>
                  </a:schemeClr>
                </a:solidFill>
              </a:rPr>
              <a:t> </a:t>
            </a:r>
            <a:r>
              <a:rPr lang="ru-RU" sz="2700" dirty="0" err="1" smtClean="0">
                <a:solidFill>
                  <a:schemeClr val="bg2">
                    <a:lumMod val="10000"/>
                  </a:schemeClr>
                </a:solidFill>
              </a:rPr>
              <a:t>of</a:t>
            </a:r>
            <a:r>
              <a:rPr lang="ru-RU" sz="2700" dirty="0" smtClean="0">
                <a:solidFill>
                  <a:schemeClr val="bg2">
                    <a:lumMod val="10000"/>
                  </a:schemeClr>
                </a:solidFill>
              </a:rPr>
              <a:t> </a:t>
            </a:r>
            <a:r>
              <a:rPr lang="ru-RU" sz="2700" dirty="0" err="1" smtClean="0">
                <a:solidFill>
                  <a:schemeClr val="bg2">
                    <a:lumMod val="10000"/>
                  </a:schemeClr>
                </a:solidFill>
              </a:rPr>
              <a:t>sacrifice</a:t>
            </a:r>
            <a:r>
              <a:rPr lang="ru-RU" sz="2700" dirty="0" smtClean="0">
                <a:solidFill>
                  <a:schemeClr val="bg2">
                    <a:lumMod val="10000"/>
                  </a:schemeClr>
                </a:solidFill>
              </a:rPr>
              <a:t> </a:t>
            </a:r>
            <a:r>
              <a:rPr lang="ru-RU" sz="2700" dirty="0" err="1" smtClean="0">
                <a:solidFill>
                  <a:schemeClr val="bg2">
                    <a:lumMod val="10000"/>
                  </a:schemeClr>
                </a:solidFill>
              </a:rPr>
              <a:t>is</a:t>
            </a:r>
            <a:r>
              <a:rPr lang="ru-RU" sz="2700" dirty="0" smtClean="0">
                <a:solidFill>
                  <a:schemeClr val="bg2">
                    <a:lumMod val="10000"/>
                  </a:schemeClr>
                </a:solidFill>
              </a:rPr>
              <a:t> </a:t>
            </a:r>
            <a:r>
              <a:rPr lang="ru-RU" sz="2700" dirty="0" err="1" smtClean="0">
                <a:solidFill>
                  <a:schemeClr val="bg2">
                    <a:lumMod val="10000"/>
                  </a:schemeClr>
                </a:solidFill>
              </a:rPr>
              <a:t>the</a:t>
            </a:r>
            <a:r>
              <a:rPr lang="ru-RU" sz="2700" dirty="0" smtClean="0">
                <a:solidFill>
                  <a:schemeClr val="bg2">
                    <a:lumMod val="10000"/>
                  </a:schemeClr>
                </a:solidFill>
              </a:rPr>
              <a:t> </a:t>
            </a:r>
            <a:r>
              <a:rPr lang="ru-RU" sz="2700" dirty="0" err="1" smtClean="0">
                <a:solidFill>
                  <a:schemeClr val="bg2">
                    <a:lumMod val="10000"/>
                  </a:schemeClr>
                </a:solidFill>
              </a:rPr>
              <a:t>dross</a:t>
            </a:r>
            <a:r>
              <a:rPr lang="ru-RU" sz="2700" dirty="0" smtClean="0">
                <a:solidFill>
                  <a:schemeClr val="bg2">
                    <a:lumMod val="10000"/>
                  </a:schemeClr>
                </a:solidFill>
              </a:rPr>
              <a:t> </a:t>
            </a:r>
            <a:r>
              <a:rPr lang="ru-RU" sz="2700" dirty="0" err="1" smtClean="0">
                <a:solidFill>
                  <a:schemeClr val="bg2">
                    <a:lumMod val="10000"/>
                  </a:schemeClr>
                </a:solidFill>
              </a:rPr>
              <a:t>of</a:t>
            </a:r>
            <a:r>
              <a:rPr lang="ru-RU" sz="2700" dirty="0" smtClean="0">
                <a:solidFill>
                  <a:schemeClr val="bg2">
                    <a:lumMod val="10000"/>
                  </a:schemeClr>
                </a:solidFill>
              </a:rPr>
              <a:t> </a:t>
            </a:r>
            <a:r>
              <a:rPr lang="ru-RU" sz="2700" dirty="0" err="1" smtClean="0">
                <a:solidFill>
                  <a:schemeClr val="bg2">
                    <a:lumMod val="10000"/>
                  </a:schemeClr>
                </a:solidFill>
              </a:rPr>
              <a:t>selfishness</a:t>
            </a:r>
            <a:r>
              <a:rPr lang="ru-RU" sz="2700" dirty="0" smtClean="0">
                <a:solidFill>
                  <a:schemeClr val="bg2">
                    <a:lumMod val="10000"/>
                  </a:schemeClr>
                </a:solidFill>
              </a:rPr>
              <a:t> </a:t>
            </a:r>
            <a:r>
              <a:rPr lang="ru-RU" sz="2700" dirty="0" err="1" smtClean="0">
                <a:solidFill>
                  <a:schemeClr val="bg2">
                    <a:lumMod val="10000"/>
                  </a:schemeClr>
                </a:solidFill>
              </a:rPr>
              <a:t>consumed</a:t>
            </a:r>
            <a:r>
              <a:rPr lang="ru-RU" sz="2700" dirty="0" smtClean="0">
                <a:solidFill>
                  <a:schemeClr val="bg2">
                    <a:lumMod val="10000"/>
                  </a:schemeClr>
                </a:solidFill>
              </a:rPr>
              <a:t> </a:t>
            </a:r>
            <a:r>
              <a:rPr lang="ru-RU" sz="2700" dirty="0" err="1" smtClean="0">
                <a:solidFill>
                  <a:schemeClr val="bg2">
                    <a:lumMod val="10000"/>
                  </a:schemeClr>
                </a:solidFill>
              </a:rPr>
              <a:t>and</a:t>
            </a:r>
            <a:r>
              <a:rPr lang="ru-RU" sz="2700" dirty="0" smtClean="0">
                <a:solidFill>
                  <a:schemeClr val="bg2">
                    <a:lumMod val="10000"/>
                  </a:schemeClr>
                </a:solidFill>
              </a:rPr>
              <a:t> </a:t>
            </a:r>
            <a:r>
              <a:rPr lang="ru-RU" sz="2700" dirty="0" err="1" smtClean="0">
                <a:solidFill>
                  <a:schemeClr val="bg2">
                    <a:lumMod val="10000"/>
                  </a:schemeClr>
                </a:solidFill>
              </a:rPr>
              <a:t>the</a:t>
            </a:r>
            <a:r>
              <a:rPr lang="ru-RU" sz="2700" dirty="0" smtClean="0">
                <a:solidFill>
                  <a:schemeClr val="bg2">
                    <a:lumMod val="10000"/>
                  </a:schemeClr>
                </a:solidFill>
              </a:rPr>
              <a:t> </a:t>
            </a:r>
            <a:r>
              <a:rPr lang="ru-RU" sz="2700" dirty="0" err="1" smtClean="0">
                <a:solidFill>
                  <a:schemeClr val="bg2">
                    <a:lumMod val="10000"/>
                  </a:schemeClr>
                </a:solidFill>
              </a:rPr>
              <a:t>greatness</a:t>
            </a:r>
            <a:r>
              <a:rPr lang="ru-RU" sz="2700" dirty="0" smtClean="0">
                <a:solidFill>
                  <a:schemeClr val="bg2">
                    <a:lumMod val="10000"/>
                  </a:schemeClr>
                </a:solidFill>
              </a:rPr>
              <a:t> </a:t>
            </a:r>
            <a:r>
              <a:rPr lang="ru-RU" sz="2700" dirty="0" err="1" smtClean="0">
                <a:solidFill>
                  <a:schemeClr val="bg2">
                    <a:lumMod val="10000"/>
                  </a:schemeClr>
                </a:solidFill>
              </a:rPr>
              <a:t>of</a:t>
            </a:r>
            <a:r>
              <a:rPr lang="ru-RU" sz="2700" dirty="0" smtClean="0">
                <a:solidFill>
                  <a:schemeClr val="bg2">
                    <a:lumMod val="10000"/>
                  </a:schemeClr>
                </a:solidFill>
              </a:rPr>
              <a:t> </a:t>
            </a:r>
            <a:r>
              <a:rPr lang="ru-RU" sz="2700" dirty="0" err="1" smtClean="0">
                <a:solidFill>
                  <a:schemeClr val="bg2">
                    <a:lumMod val="10000"/>
                  </a:schemeClr>
                </a:solidFill>
              </a:rPr>
              <a:t>the</a:t>
            </a:r>
            <a:r>
              <a:rPr lang="ru-RU" sz="2700" dirty="0" smtClean="0">
                <a:solidFill>
                  <a:schemeClr val="bg2">
                    <a:lumMod val="10000"/>
                  </a:schemeClr>
                </a:solidFill>
              </a:rPr>
              <a:t> </a:t>
            </a:r>
            <a:r>
              <a:rPr lang="ru-RU" sz="2700" dirty="0" err="1" smtClean="0">
                <a:solidFill>
                  <a:schemeClr val="bg2">
                    <a:lumMod val="10000"/>
                  </a:schemeClr>
                </a:solidFill>
              </a:rPr>
              <a:t>human</a:t>
            </a:r>
            <a:r>
              <a:rPr lang="ru-RU" sz="2700" dirty="0" smtClean="0">
                <a:solidFill>
                  <a:schemeClr val="bg2">
                    <a:lumMod val="10000"/>
                  </a:schemeClr>
                </a:solidFill>
              </a:rPr>
              <a:t> </a:t>
            </a:r>
            <a:r>
              <a:rPr lang="ru-RU" sz="2700" dirty="0" err="1" smtClean="0">
                <a:solidFill>
                  <a:schemeClr val="bg2">
                    <a:lumMod val="10000"/>
                  </a:schemeClr>
                </a:solidFill>
              </a:rPr>
              <a:t>soul</a:t>
            </a:r>
            <a:r>
              <a:rPr lang="ru-RU" sz="2700" dirty="0" smtClean="0">
                <a:solidFill>
                  <a:schemeClr val="bg2">
                    <a:lumMod val="10000"/>
                  </a:schemeClr>
                </a:solidFill>
              </a:rPr>
              <a:t> </a:t>
            </a:r>
            <a:r>
              <a:rPr lang="ru-RU" sz="2700" dirty="0" err="1" smtClean="0">
                <a:solidFill>
                  <a:schemeClr val="bg2">
                    <a:lumMod val="10000"/>
                  </a:schemeClr>
                </a:solidFill>
              </a:rPr>
              <a:t>set</a:t>
            </a:r>
            <a:r>
              <a:rPr lang="ru-RU" sz="2700" dirty="0" smtClean="0">
                <a:solidFill>
                  <a:schemeClr val="bg2">
                    <a:lumMod val="10000"/>
                  </a:schemeClr>
                </a:solidFill>
              </a:rPr>
              <a:t> </a:t>
            </a:r>
            <a:r>
              <a:rPr lang="ru-RU" sz="2700" dirty="0" err="1" smtClean="0">
                <a:solidFill>
                  <a:schemeClr val="bg2">
                    <a:lumMod val="10000"/>
                  </a:schemeClr>
                </a:solidFill>
              </a:rPr>
              <a:t>free</a:t>
            </a:r>
            <a:r>
              <a:rPr lang="ru-RU" sz="2700" dirty="0" smtClean="0">
                <a:solidFill>
                  <a:schemeClr val="bg2">
                    <a:lumMod val="10000"/>
                  </a:schemeClr>
                </a:solidFill>
              </a:rPr>
              <a:t>. </a:t>
            </a:r>
            <a:r>
              <a:rPr lang="en-US" sz="2700" dirty="0" smtClean="0">
                <a:solidFill>
                  <a:schemeClr val="bg2">
                    <a:lumMod val="10000"/>
                  </a:schemeClr>
                </a:solidFill>
              </a:rPr>
              <a:t>, (John D. Rockefeller, Jr.)</a:t>
            </a:r>
            <a:endParaRPr lang="ru-RU" sz="2700" dirty="0" smtClean="0">
              <a:solidFill>
                <a:schemeClr val="bg2">
                  <a:lumMod val="10000"/>
                </a:schemeClr>
              </a:solidFill>
            </a:endParaRPr>
          </a:p>
        </p:txBody>
      </p:sp>
      <p:pic>
        <p:nvPicPr>
          <p:cNvPr id="8195" name="Picture 5" descr="пр7"/>
          <p:cNvPicPr>
            <a:picLocks noChangeAspect="1" noChangeArrowheads="1"/>
          </p:cNvPicPr>
          <p:nvPr/>
        </p:nvPicPr>
        <p:blipFill>
          <a:blip r:embed="rId2"/>
          <a:srcRect/>
          <a:stretch>
            <a:fillRect/>
          </a:stretch>
        </p:blipFill>
        <p:spPr bwMode="auto">
          <a:xfrm>
            <a:off x="0" y="1844675"/>
            <a:ext cx="9144000" cy="501332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92696"/>
            <a:ext cx="8640960" cy="5632311"/>
          </a:xfrm>
          <a:prstGeom prst="rect">
            <a:avLst/>
          </a:prstGeom>
        </p:spPr>
        <p:txBody>
          <a:bodyPr wrap="square">
            <a:spAutoFit/>
          </a:bodyPr>
          <a:lstStyle/>
          <a:p>
            <a:pPr marL="457200" indent="-457200">
              <a:buFont typeface="+mj-lt"/>
              <a:buAutoNum type="arabicPeriod"/>
            </a:pPr>
            <a:r>
              <a:rPr lang="en-US" sz="2400" dirty="0" smtClean="0">
                <a:latin typeface="Times New Roman" pitchFamily="18" charset="0"/>
                <a:cs typeface="Times New Roman" pitchFamily="18" charset="0"/>
              </a:rPr>
              <a:t>I believe in the supreme worth of the individual and in his right to life, liberty and happiness.</a:t>
            </a:r>
          </a:p>
          <a:p>
            <a:pPr marL="457200" indent="-457200">
              <a:buFont typeface="+mj-lt"/>
              <a:buAutoNum type="arabicPeriod"/>
            </a:pPr>
            <a:r>
              <a:rPr lang="en-US" sz="2400" dirty="0" smtClean="0">
                <a:latin typeface="Times New Roman" pitchFamily="18" charset="0"/>
                <a:cs typeface="Times New Roman" pitchFamily="18" charset="0"/>
              </a:rPr>
              <a:t>I believe that every right implies a responsibility; every opportunity – an obligation; every possession – a duty.</a:t>
            </a:r>
          </a:p>
          <a:p>
            <a:pPr marL="457200" indent="-457200">
              <a:buFont typeface="+mj-lt"/>
              <a:buAutoNum type="arabicPeriod"/>
            </a:pPr>
            <a:r>
              <a:rPr lang="en-US" sz="2400" dirty="0" smtClean="0">
                <a:latin typeface="Times New Roman" pitchFamily="18" charset="0"/>
                <a:cs typeface="Times New Roman" pitchFamily="18" charset="0"/>
              </a:rPr>
              <a:t>I believe that the law was made for man and not for the law, that the government is the servant of the people, and not their master.</a:t>
            </a:r>
          </a:p>
          <a:p>
            <a:pPr marL="457200" indent="-457200">
              <a:buFont typeface="+mj-lt"/>
              <a:buAutoNum type="arabicPeriod"/>
            </a:pPr>
            <a:r>
              <a:rPr lang="en-US" sz="2400" dirty="0" smtClean="0">
                <a:latin typeface="Times New Roman" pitchFamily="18" charset="0"/>
                <a:cs typeface="Times New Roman" pitchFamily="18" charset="0"/>
              </a:rPr>
              <a:t>I believe that truth and justice are fundamental to an enduring social order.</a:t>
            </a:r>
          </a:p>
          <a:p>
            <a:pPr marL="457200" indent="-457200">
              <a:buFont typeface="+mj-lt"/>
              <a:buAutoNum type="arabicPeriod"/>
            </a:pPr>
            <a:r>
              <a:rPr lang="en-US" sz="2400" dirty="0" smtClean="0">
                <a:latin typeface="Times New Roman" pitchFamily="18" charset="0"/>
                <a:cs typeface="Times New Roman" pitchFamily="18" charset="0"/>
              </a:rPr>
              <a:t>I believe in the dignity of </a:t>
            </a:r>
            <a:r>
              <a:rPr lang="en-US" sz="2400" dirty="0" err="1" smtClean="0">
                <a:latin typeface="Times New Roman" pitchFamily="18" charset="0"/>
                <a:cs typeface="Times New Roman" pitchFamily="18" charset="0"/>
              </a:rPr>
              <a:t>labour</a:t>
            </a:r>
            <a:r>
              <a:rPr lang="en-US" sz="2400" dirty="0" smtClean="0">
                <a:latin typeface="Times New Roman" pitchFamily="18" charset="0"/>
                <a:cs typeface="Times New Roman" pitchFamily="18" charset="0"/>
              </a:rPr>
              <a:t>, whether with head and hand.</a:t>
            </a:r>
          </a:p>
          <a:p>
            <a:pPr marL="457200" indent="-457200">
              <a:buFont typeface="+mj-lt"/>
              <a:buAutoNum type="arabicPeriod"/>
            </a:pPr>
            <a:r>
              <a:rPr lang="en-US" sz="2400" dirty="0" smtClean="0">
                <a:latin typeface="Times New Roman" pitchFamily="18" charset="0"/>
                <a:cs typeface="Times New Roman" pitchFamily="18" charset="0"/>
              </a:rPr>
              <a:t>I believe in the sacredness of promise, that a man’s word should be as good as bond.</a:t>
            </a:r>
          </a:p>
          <a:p>
            <a:pPr marL="457200" indent="-457200">
              <a:buFont typeface="+mj-lt"/>
              <a:buAutoNum type="arabicPeriod"/>
            </a:pPr>
            <a:r>
              <a:rPr lang="en-US" sz="2400" dirty="0" smtClean="0">
                <a:latin typeface="Times New Roman" pitchFamily="18" charset="0"/>
                <a:cs typeface="Times New Roman" pitchFamily="18" charset="0"/>
              </a:rPr>
              <a:t>I believe in all – wise and all loving God. Religion doesn’t matter, but it’s important to believe in Him.</a:t>
            </a:r>
          </a:p>
          <a:p>
            <a:pPr marL="457200" indent="-457200">
              <a:buFont typeface="+mj-lt"/>
              <a:buAutoNum type="arabicPeriod"/>
            </a:pPr>
            <a:r>
              <a:rPr lang="en-US" sz="2400" dirty="0" smtClean="0">
                <a:latin typeface="Times New Roman" pitchFamily="18" charset="0"/>
                <a:cs typeface="Times New Roman" pitchFamily="18" charset="0"/>
              </a:rPr>
              <a:t>I believe that love is the greatest thing in the world which gives men happiness, overcomes hate and evil.</a:t>
            </a:r>
            <a:endParaRPr lang="en-US" sz="2400" b="0" i="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468313" y="476250"/>
            <a:ext cx="8229600" cy="1143000"/>
          </a:xfrm>
        </p:spPr>
        <p:txBody>
          <a:bodyPr>
            <a:noAutofit/>
          </a:bodyPr>
          <a:lstStyle/>
          <a:p>
            <a:pPr algn="just" eaLnBrk="1" hangingPunct="1">
              <a:defRPr/>
            </a:pPr>
            <a:r>
              <a:rPr lang="en-US" sz="2800" dirty="0" smtClean="0">
                <a:solidFill>
                  <a:srgbClr val="221395"/>
                </a:solidFill>
                <a:latin typeface="Times New Roman" pitchFamily="18" charset="0"/>
                <a:cs typeface="Times New Roman" pitchFamily="18" charset="0"/>
              </a:rPr>
              <a:t>Everyone must keep promises. This is </a:t>
            </a:r>
            <a:r>
              <a:rPr lang="en-US" sz="2800" dirty="0" smtClean="0">
                <a:solidFill>
                  <a:srgbClr val="221395"/>
                </a:solidFill>
                <a:latin typeface="Times New Roman" pitchFamily="18" charset="0"/>
                <a:cs typeface="Times New Roman" pitchFamily="18" charset="0"/>
              </a:rPr>
              <a:t>L</a:t>
            </a:r>
            <a:r>
              <a:rPr lang="en-US" sz="2800" dirty="0" smtClean="0">
                <a:solidFill>
                  <a:srgbClr val="221395"/>
                </a:solidFill>
                <a:latin typeface="Times New Roman" pitchFamily="18" charset="0"/>
                <a:cs typeface="Times New Roman" pitchFamily="18" charset="0"/>
              </a:rPr>
              <a:t>aw </a:t>
            </a:r>
            <a:r>
              <a:rPr lang="en-US" sz="2800" dirty="0" smtClean="0">
                <a:solidFill>
                  <a:srgbClr val="221395"/>
                </a:solidFill>
                <a:latin typeface="Times New Roman" pitchFamily="18" charset="0"/>
                <a:cs typeface="Times New Roman" pitchFamily="18" charset="0"/>
              </a:rPr>
              <a:t>for the rich and the poor. Human values are not wealth and power, but kind character and intelligence .</a:t>
            </a:r>
            <a:endParaRPr lang="ru-RU" sz="2800" dirty="0" smtClean="0">
              <a:solidFill>
                <a:srgbClr val="221395"/>
              </a:solidFill>
              <a:latin typeface="Times New Roman" pitchFamily="18" charset="0"/>
              <a:cs typeface="Times New Roman" pitchFamily="18" charset="0"/>
            </a:endParaRPr>
          </a:p>
        </p:txBody>
      </p:sp>
      <p:sp>
        <p:nvSpPr>
          <p:cNvPr id="7170" name="AutoShape 2" descr="https://www.askideas.com/media/39/The-best-feeling-of-happiness-is-when-youre-happy-because-youve-made-somebody-else-happy.-Lorna-Morga-Coquilla-Cuadra.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172" name="Picture 4" descr="https://www.askideas.com/media/39/The-best-feeling-of-happiness-is-when-youre-happy-because-youve-made-somebody-else-happy.-Lorna-Morga-Coquilla-Cuadra.jpg"/>
          <p:cNvPicPr>
            <a:picLocks noChangeAspect="1" noChangeArrowheads="1"/>
          </p:cNvPicPr>
          <p:nvPr/>
        </p:nvPicPr>
        <p:blipFill>
          <a:blip r:embed="rId2"/>
          <a:srcRect/>
          <a:stretch>
            <a:fillRect/>
          </a:stretch>
        </p:blipFill>
        <p:spPr bwMode="auto">
          <a:xfrm>
            <a:off x="0" y="1643050"/>
            <a:ext cx="9144000" cy="5214950"/>
          </a:xfrm>
          <a:prstGeom prst="rect">
            <a:avLst/>
          </a:prstGeom>
          <a:noFill/>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fontAlgn="auto">
              <a:spcAft>
                <a:spcPts val="0"/>
              </a:spcAft>
              <a:defRPr/>
            </a:pPr>
            <a:r>
              <a:rPr lang="en-US" dirty="0" smtClean="0"/>
              <a:t>Match Rockefeller’s words with the following ideas:</a:t>
            </a:r>
            <a:endParaRPr lang="ru-RU" dirty="0"/>
          </a:p>
        </p:txBody>
      </p:sp>
      <p:sp>
        <p:nvSpPr>
          <p:cNvPr id="3" name="Содержимое 2"/>
          <p:cNvSpPr>
            <a:spLocks noGrp="1"/>
          </p:cNvSpPr>
          <p:nvPr>
            <p:ph idx="1"/>
          </p:nvPr>
        </p:nvSpPr>
        <p:spPr/>
        <p:txBody>
          <a:bodyPr>
            <a:normAutofit/>
          </a:bodyPr>
          <a:lstStyle/>
          <a:p>
            <a:pPr marL="548640" indent="-411480" fontAlgn="auto">
              <a:spcAft>
                <a:spcPts val="0"/>
              </a:spcAft>
              <a:buClr>
                <a:schemeClr val="tx1">
                  <a:shade val="95000"/>
                </a:schemeClr>
              </a:buClr>
              <a:buFont typeface="Wingdings 2"/>
              <a:buChar char=""/>
              <a:defRPr/>
            </a:pPr>
            <a:r>
              <a:rPr lang="en-US" sz="1800" dirty="0" smtClean="0">
                <a:solidFill>
                  <a:schemeClr val="tx2">
                    <a:lumMod val="75000"/>
                  </a:schemeClr>
                </a:solidFill>
              </a:rPr>
              <a:t>1. I believe in the supreme worth of the individual and in his right to life, liberty, and happiness.</a:t>
            </a:r>
          </a:p>
          <a:p>
            <a:pPr marL="548640" indent="-411480" fontAlgn="auto">
              <a:spcAft>
                <a:spcPts val="0"/>
              </a:spcAft>
              <a:buClr>
                <a:schemeClr val="tx1">
                  <a:shade val="95000"/>
                </a:schemeClr>
              </a:buClr>
              <a:buFont typeface="Wingdings 2"/>
              <a:buChar char=""/>
              <a:defRPr/>
            </a:pPr>
            <a:r>
              <a:rPr lang="en-US" sz="1800" dirty="0" smtClean="0">
                <a:solidFill>
                  <a:schemeClr val="tx2">
                    <a:lumMod val="75000"/>
                  </a:schemeClr>
                </a:solidFill>
              </a:rPr>
              <a:t>2. I believe that the law was made for man and not man for the law, that government is the servant of the people and not their master.</a:t>
            </a:r>
          </a:p>
          <a:p>
            <a:pPr marL="548640" indent="-411480" fontAlgn="auto">
              <a:spcAft>
                <a:spcPts val="0"/>
              </a:spcAft>
              <a:buClr>
                <a:schemeClr val="tx1">
                  <a:shade val="95000"/>
                </a:schemeClr>
              </a:buClr>
              <a:buFont typeface="Wingdings 2"/>
              <a:buChar char=""/>
              <a:defRPr/>
            </a:pPr>
            <a:r>
              <a:rPr lang="en-US" sz="1800" dirty="0" smtClean="0">
                <a:solidFill>
                  <a:schemeClr val="tx2">
                    <a:lumMod val="75000"/>
                  </a:schemeClr>
                </a:solidFill>
              </a:rPr>
              <a:t>3. I Believe in an all-wise and all-loving God, named by whatever name. The individual’s highest fulfillment, greatest happiness, are found in living in harmony with his will.</a:t>
            </a:r>
          </a:p>
          <a:p>
            <a:pPr marL="548640" indent="-411480" fontAlgn="auto">
              <a:spcAft>
                <a:spcPts val="0"/>
              </a:spcAft>
              <a:buClr>
                <a:schemeClr val="tx1">
                  <a:shade val="95000"/>
                </a:schemeClr>
              </a:buClr>
              <a:buFont typeface="Wingdings 2"/>
              <a:buChar char=""/>
              <a:defRPr/>
            </a:pPr>
            <a:r>
              <a:rPr lang="en-US" sz="1800" dirty="0" smtClean="0">
                <a:solidFill>
                  <a:schemeClr val="tx2">
                    <a:lumMod val="75000"/>
                  </a:schemeClr>
                </a:solidFill>
              </a:rPr>
              <a:t>4. I believe that love is the greatest thing in the world, that it alone can overcome hate, that right can and will triumph over might.</a:t>
            </a:r>
          </a:p>
          <a:p>
            <a:pPr marL="548640" indent="-411480" fontAlgn="auto">
              <a:spcAft>
                <a:spcPts val="0"/>
              </a:spcAft>
              <a:buClr>
                <a:schemeClr val="tx1">
                  <a:shade val="95000"/>
                </a:schemeClr>
              </a:buClr>
              <a:buFont typeface="Wingdings 2"/>
              <a:buChar char=""/>
              <a:defRPr/>
            </a:pPr>
            <a:endParaRPr lang="en-US" sz="1800" dirty="0" smtClean="0">
              <a:solidFill>
                <a:schemeClr val="bg1">
                  <a:lumMod val="85000"/>
                  <a:lumOff val="15000"/>
                </a:schemeClr>
              </a:solidFill>
            </a:endParaRPr>
          </a:p>
          <a:p>
            <a:pPr marL="548640" indent="-411480" fontAlgn="auto">
              <a:spcAft>
                <a:spcPts val="0"/>
              </a:spcAft>
              <a:buClr>
                <a:schemeClr val="tx1">
                  <a:shade val="95000"/>
                </a:schemeClr>
              </a:buClr>
              <a:buFont typeface="Wingdings 2"/>
              <a:buChar char=""/>
              <a:defRPr/>
            </a:pPr>
            <a:r>
              <a:rPr lang="en-US" sz="1800" dirty="0" smtClean="0">
                <a:solidFill>
                  <a:srgbClr val="FF0000"/>
                </a:solidFill>
              </a:rPr>
              <a:t>A: Presidents and ministers must work for the people.</a:t>
            </a:r>
          </a:p>
          <a:p>
            <a:pPr marL="548640" indent="-411480" fontAlgn="auto">
              <a:spcAft>
                <a:spcPts val="0"/>
              </a:spcAft>
              <a:buClr>
                <a:schemeClr val="tx1">
                  <a:shade val="95000"/>
                </a:schemeClr>
              </a:buClr>
              <a:buFont typeface="Wingdings 2"/>
              <a:buChar char=""/>
              <a:defRPr/>
            </a:pPr>
            <a:r>
              <a:rPr lang="en-US" sz="1800" dirty="0" smtClean="0">
                <a:solidFill>
                  <a:srgbClr val="FF0000"/>
                </a:solidFill>
              </a:rPr>
              <a:t>B: Everybody has the right to be happy.</a:t>
            </a:r>
          </a:p>
          <a:p>
            <a:pPr marL="548640" indent="-411480" fontAlgn="auto">
              <a:spcAft>
                <a:spcPts val="0"/>
              </a:spcAft>
              <a:buClr>
                <a:schemeClr val="tx1">
                  <a:shade val="95000"/>
                </a:schemeClr>
              </a:buClr>
              <a:buFont typeface="Wingdings 2"/>
              <a:buChar char=""/>
              <a:defRPr/>
            </a:pPr>
            <a:r>
              <a:rPr lang="en-US" sz="1800" dirty="0" smtClean="0">
                <a:solidFill>
                  <a:srgbClr val="FF0000"/>
                </a:solidFill>
              </a:rPr>
              <a:t>C: Love is the most powerful thing in the world.</a:t>
            </a:r>
          </a:p>
          <a:p>
            <a:pPr marL="548640" indent="-411480" fontAlgn="auto">
              <a:spcAft>
                <a:spcPts val="0"/>
              </a:spcAft>
              <a:buClr>
                <a:schemeClr val="tx1">
                  <a:shade val="95000"/>
                </a:schemeClr>
              </a:buClr>
              <a:buFont typeface="Wingdings 2"/>
              <a:buChar char=""/>
              <a:defRPr/>
            </a:pPr>
            <a:r>
              <a:rPr lang="en-US" sz="1800" dirty="0" smtClean="0">
                <a:solidFill>
                  <a:srgbClr val="FF0000"/>
                </a:solidFill>
              </a:rPr>
              <a:t>D: Your religion doesn’t matter; but it’s important to believe in God. </a:t>
            </a:r>
            <a:endParaRPr lang="ru-RU" sz="1800" dirty="0">
              <a:solidFill>
                <a:srgbClr val="FF0000"/>
              </a:solidFill>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0"/>
            <a:ext cx="8229600" cy="1357298"/>
          </a:xfrm>
        </p:spPr>
        <p:txBody>
          <a:bodyPr>
            <a:noAutofit/>
          </a:bodyPr>
          <a:lstStyle/>
          <a:p>
            <a:pPr algn="ctr"/>
            <a:r>
              <a:rPr lang="en-US" sz="2800" dirty="0" smtClean="0">
                <a:solidFill>
                  <a:srgbClr val="002060"/>
                </a:solidFill>
                <a:latin typeface="Times New Roman" pitchFamily="18" charset="0"/>
                <a:cs typeface="Times New Roman" pitchFamily="18" charset="0"/>
              </a:rPr>
              <a:t>O</a:t>
            </a:r>
            <a:r>
              <a:rPr lang="ru-RU" sz="2800" dirty="0" err="1" smtClean="0">
                <a:solidFill>
                  <a:srgbClr val="002060"/>
                </a:solidFill>
                <a:latin typeface="Times New Roman" pitchFamily="18" charset="0"/>
                <a:cs typeface="Times New Roman" pitchFamily="18" charset="0"/>
              </a:rPr>
              <a:t>твлеченные</a:t>
            </a:r>
            <a:r>
              <a:rPr lang="en-US" sz="2800" dirty="0" smtClean="0">
                <a:solidFill>
                  <a:srgbClr val="002060"/>
                </a:solidFill>
                <a:latin typeface="Times New Roman" pitchFamily="18" charset="0"/>
                <a:cs typeface="Times New Roman" pitchFamily="18" charset="0"/>
              </a:rPr>
              <a:t>  </a:t>
            </a:r>
            <a:r>
              <a:rPr lang="ru-RU" sz="2800" dirty="0" smtClean="0">
                <a:solidFill>
                  <a:srgbClr val="002060"/>
                </a:solidFill>
                <a:latin typeface="Times New Roman" pitchFamily="18" charset="0"/>
                <a:cs typeface="Times New Roman" pitchFamily="18" charset="0"/>
              </a:rPr>
              <a:t>существительные от прилагательных образуются при помощи следующих суффиксов</a:t>
            </a:r>
            <a:r>
              <a:rPr lang="ru-RU" sz="2800" dirty="0" smtClean="0">
                <a:latin typeface="Times New Roman" pitchFamily="18" charset="0"/>
                <a:cs typeface="Times New Roman" pitchFamily="18" charset="0"/>
              </a:rPr>
              <a:t>:</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071546"/>
            <a:ext cx="8229600" cy="5572164"/>
          </a:xfrm>
        </p:spPr>
        <p:txBody>
          <a:bodyPr>
            <a:normAutofit fontScale="70000" lnSpcReduction="20000"/>
          </a:bodyPr>
          <a:lstStyle/>
          <a:p>
            <a:pPr lvl="0"/>
            <a:r>
              <a:rPr lang="ru-RU" b="1" i="1" dirty="0" smtClean="0">
                <a:solidFill>
                  <a:srgbClr val="C00000"/>
                </a:solidFill>
              </a:rPr>
              <a:t>-</a:t>
            </a:r>
            <a:r>
              <a:rPr lang="ru-RU" b="1" i="1" dirty="0" err="1" smtClean="0">
                <a:solidFill>
                  <a:srgbClr val="C00000"/>
                </a:solidFill>
              </a:rPr>
              <a:t>ness</a:t>
            </a:r>
            <a:r>
              <a:rPr lang="ru-RU" dirty="0" smtClean="0">
                <a:solidFill>
                  <a:srgbClr val="C00000"/>
                </a:solidFill>
              </a:rPr>
              <a:t> – </a:t>
            </a:r>
            <a:r>
              <a:rPr lang="ru-RU" dirty="0" err="1" smtClean="0"/>
              <a:t>sleepiness</a:t>
            </a:r>
            <a:r>
              <a:rPr lang="ru-RU" dirty="0" smtClean="0"/>
              <a:t> (</a:t>
            </a:r>
            <a:r>
              <a:rPr lang="ru-RU" i="1" dirty="0" err="1" smtClean="0"/>
              <a:t>sleep</a:t>
            </a:r>
            <a:r>
              <a:rPr lang="ru-RU" i="1" dirty="0" smtClean="0"/>
              <a:t> — спать</a:t>
            </a:r>
            <a:r>
              <a:rPr lang="ru-RU" dirty="0" smtClean="0"/>
              <a:t>) — сонливость , </a:t>
            </a:r>
            <a:r>
              <a:rPr lang="ru-RU" dirty="0" err="1" smtClean="0"/>
              <a:t>loneliness</a:t>
            </a:r>
            <a:r>
              <a:rPr lang="ru-RU" dirty="0" smtClean="0"/>
              <a:t> </a:t>
            </a:r>
            <a:r>
              <a:rPr lang="ru-RU" i="1" dirty="0" smtClean="0"/>
              <a:t>(</a:t>
            </a:r>
            <a:r>
              <a:rPr lang="ru-RU" i="1" dirty="0" err="1" smtClean="0"/>
              <a:t>lonely</a:t>
            </a:r>
            <a:r>
              <a:rPr lang="ru-RU" i="1" dirty="0" smtClean="0"/>
              <a:t> — одинокий</a:t>
            </a:r>
            <a:r>
              <a:rPr lang="ru-RU" dirty="0" smtClean="0"/>
              <a:t>) – одиночество,  </a:t>
            </a:r>
            <a:r>
              <a:rPr lang="ru-RU" dirty="0" err="1" smtClean="0"/>
              <a:t>darkness</a:t>
            </a:r>
            <a:r>
              <a:rPr lang="ru-RU" dirty="0" smtClean="0"/>
              <a:t> (</a:t>
            </a:r>
            <a:r>
              <a:rPr lang="ru-RU" i="1" dirty="0" err="1" smtClean="0"/>
              <a:t>dark</a:t>
            </a:r>
            <a:r>
              <a:rPr lang="ru-RU" i="1" dirty="0" smtClean="0"/>
              <a:t> — темный</a:t>
            </a:r>
            <a:r>
              <a:rPr lang="ru-RU" dirty="0" smtClean="0"/>
              <a:t> ) — темнота, </a:t>
            </a:r>
            <a:r>
              <a:rPr lang="ru-RU" dirty="0" err="1" smtClean="0"/>
              <a:t>politeness</a:t>
            </a:r>
            <a:r>
              <a:rPr lang="ru-RU" dirty="0" smtClean="0"/>
              <a:t> (</a:t>
            </a:r>
            <a:r>
              <a:rPr lang="ru-RU" i="1" dirty="0" err="1" smtClean="0"/>
              <a:t>polite</a:t>
            </a:r>
            <a:r>
              <a:rPr lang="ru-RU" i="1" dirty="0" smtClean="0"/>
              <a:t> — вежливый</a:t>
            </a:r>
            <a:r>
              <a:rPr lang="ru-RU" dirty="0" smtClean="0"/>
              <a:t>) — вежливость</a:t>
            </a:r>
          </a:p>
          <a:p>
            <a:pPr lvl="0"/>
            <a:r>
              <a:rPr lang="ru-RU" b="1" i="1" dirty="0" smtClean="0">
                <a:solidFill>
                  <a:srgbClr val="C00000"/>
                </a:solidFill>
              </a:rPr>
              <a:t>-</a:t>
            </a:r>
            <a:r>
              <a:rPr lang="ru-RU" b="1" i="1" dirty="0" err="1" smtClean="0">
                <a:solidFill>
                  <a:srgbClr val="C00000"/>
                </a:solidFill>
              </a:rPr>
              <a:t>ment</a:t>
            </a:r>
            <a:r>
              <a:rPr lang="ru-RU" b="1" i="1" dirty="0" smtClean="0">
                <a:solidFill>
                  <a:srgbClr val="C00000"/>
                </a:solidFill>
              </a:rPr>
              <a:t> </a:t>
            </a:r>
            <a:r>
              <a:rPr lang="ru-RU" dirty="0" smtClean="0">
                <a:solidFill>
                  <a:srgbClr val="C00000"/>
                </a:solidFill>
              </a:rPr>
              <a:t> </a:t>
            </a:r>
            <a:r>
              <a:rPr lang="ru-RU" dirty="0" smtClean="0"/>
              <a:t>— </a:t>
            </a:r>
            <a:r>
              <a:rPr lang="ru-RU" dirty="0" err="1" smtClean="0"/>
              <a:t>movement</a:t>
            </a:r>
            <a:r>
              <a:rPr lang="ru-RU" dirty="0" smtClean="0"/>
              <a:t> (</a:t>
            </a:r>
            <a:r>
              <a:rPr lang="ru-RU" i="1" dirty="0" err="1" smtClean="0"/>
              <a:t>move</a:t>
            </a:r>
            <a:r>
              <a:rPr lang="ru-RU" i="1" dirty="0" smtClean="0"/>
              <a:t> — двигать</a:t>
            </a:r>
            <a:r>
              <a:rPr lang="ru-RU" dirty="0" smtClean="0"/>
              <a:t>) — движение ,  </a:t>
            </a:r>
            <a:r>
              <a:rPr lang="ru-RU" dirty="0" err="1" smtClean="0"/>
              <a:t>announcement</a:t>
            </a:r>
            <a:r>
              <a:rPr lang="ru-RU" dirty="0" smtClean="0"/>
              <a:t> (</a:t>
            </a:r>
            <a:r>
              <a:rPr lang="ru-RU" i="1" dirty="0" err="1" smtClean="0"/>
              <a:t>announce</a:t>
            </a:r>
            <a:r>
              <a:rPr lang="ru-RU" i="1" dirty="0" smtClean="0"/>
              <a:t> — объявлять</a:t>
            </a:r>
            <a:r>
              <a:rPr lang="ru-RU" dirty="0" smtClean="0"/>
              <a:t>) – объявление,  </a:t>
            </a:r>
            <a:r>
              <a:rPr lang="ru-RU" dirty="0" err="1" smtClean="0"/>
              <a:t>agreement</a:t>
            </a:r>
            <a:r>
              <a:rPr lang="ru-RU" dirty="0" smtClean="0"/>
              <a:t> (</a:t>
            </a:r>
            <a:r>
              <a:rPr lang="ru-RU" i="1" dirty="0" err="1" smtClean="0"/>
              <a:t>agree</a:t>
            </a:r>
            <a:r>
              <a:rPr lang="ru-RU" i="1" dirty="0" smtClean="0"/>
              <a:t> — соглашаться</a:t>
            </a:r>
            <a:r>
              <a:rPr lang="ru-RU" dirty="0" smtClean="0"/>
              <a:t>) — согласие</a:t>
            </a:r>
          </a:p>
          <a:p>
            <a:pPr lvl="0"/>
            <a:r>
              <a:rPr lang="ru-RU" b="1" i="1" dirty="0" smtClean="0">
                <a:solidFill>
                  <a:srgbClr val="C00000"/>
                </a:solidFill>
              </a:rPr>
              <a:t>-</a:t>
            </a:r>
            <a:r>
              <a:rPr lang="ru-RU" b="1" i="1" dirty="0" err="1" smtClean="0">
                <a:solidFill>
                  <a:srgbClr val="C00000"/>
                </a:solidFill>
              </a:rPr>
              <a:t>dom</a:t>
            </a:r>
            <a:r>
              <a:rPr lang="ru-RU" b="1" dirty="0" smtClean="0">
                <a:solidFill>
                  <a:srgbClr val="C00000"/>
                </a:solidFill>
              </a:rPr>
              <a:t> </a:t>
            </a:r>
            <a:r>
              <a:rPr lang="ru-RU" dirty="0" smtClean="0"/>
              <a:t>– </a:t>
            </a:r>
            <a:r>
              <a:rPr lang="ru-RU" dirty="0" err="1" smtClean="0"/>
              <a:t>freedom</a:t>
            </a:r>
            <a:r>
              <a:rPr lang="ru-RU" dirty="0" smtClean="0"/>
              <a:t> (</a:t>
            </a:r>
            <a:r>
              <a:rPr lang="ru-RU" i="1" dirty="0" err="1" smtClean="0"/>
              <a:t>free</a:t>
            </a:r>
            <a:r>
              <a:rPr lang="ru-RU" i="1" dirty="0" smtClean="0"/>
              <a:t> — свободный</a:t>
            </a:r>
            <a:r>
              <a:rPr lang="ru-RU" dirty="0" smtClean="0"/>
              <a:t>) — свобода, </a:t>
            </a:r>
            <a:r>
              <a:rPr lang="ru-RU" dirty="0" err="1" smtClean="0"/>
              <a:t>boredom</a:t>
            </a:r>
            <a:r>
              <a:rPr lang="ru-RU" dirty="0" smtClean="0"/>
              <a:t> (</a:t>
            </a:r>
            <a:r>
              <a:rPr lang="ru-RU" i="1" dirty="0" err="1" smtClean="0"/>
              <a:t>bore</a:t>
            </a:r>
            <a:r>
              <a:rPr lang="ru-RU" i="1" dirty="0" smtClean="0"/>
              <a:t> — скучный</a:t>
            </a:r>
            <a:r>
              <a:rPr lang="ru-RU" dirty="0" smtClean="0"/>
              <a:t>) — скука, </a:t>
            </a:r>
            <a:r>
              <a:rPr lang="ru-RU" dirty="0" err="1" smtClean="0"/>
              <a:t>kingdom</a:t>
            </a:r>
            <a:r>
              <a:rPr lang="ru-RU" dirty="0" smtClean="0"/>
              <a:t> (</a:t>
            </a:r>
            <a:r>
              <a:rPr lang="ru-RU" i="1" dirty="0" err="1" smtClean="0"/>
              <a:t>king</a:t>
            </a:r>
            <a:r>
              <a:rPr lang="ru-RU" i="1" dirty="0" smtClean="0"/>
              <a:t> — король</a:t>
            </a:r>
            <a:r>
              <a:rPr lang="ru-RU" dirty="0" smtClean="0"/>
              <a:t>) — королевство</a:t>
            </a:r>
          </a:p>
          <a:p>
            <a:pPr lvl="0"/>
            <a:r>
              <a:rPr lang="ru-RU" b="1" i="1" dirty="0" smtClean="0">
                <a:solidFill>
                  <a:srgbClr val="C00000"/>
                </a:solidFill>
              </a:rPr>
              <a:t>-</a:t>
            </a:r>
            <a:r>
              <a:rPr lang="ru-RU" b="1" i="1" dirty="0" err="1" smtClean="0">
                <a:solidFill>
                  <a:srgbClr val="C00000"/>
                </a:solidFill>
              </a:rPr>
              <a:t>ion</a:t>
            </a:r>
            <a:r>
              <a:rPr lang="ru-RU" b="1" i="1" dirty="0" smtClean="0"/>
              <a:t>/ </a:t>
            </a:r>
            <a:r>
              <a:rPr lang="ru-RU" b="1" i="1" dirty="0" smtClean="0">
                <a:solidFill>
                  <a:srgbClr val="C00000"/>
                </a:solidFill>
              </a:rPr>
              <a:t>-</a:t>
            </a:r>
            <a:r>
              <a:rPr lang="ru-RU" b="1" i="1" dirty="0" err="1" smtClean="0">
                <a:solidFill>
                  <a:srgbClr val="C00000"/>
                </a:solidFill>
              </a:rPr>
              <a:t>tion</a:t>
            </a:r>
            <a:r>
              <a:rPr lang="ru-RU" b="1" i="1" dirty="0" smtClean="0">
                <a:solidFill>
                  <a:srgbClr val="C00000"/>
                </a:solidFill>
              </a:rPr>
              <a:t> / -</a:t>
            </a:r>
            <a:r>
              <a:rPr lang="ru-RU" b="1" i="1" dirty="0" err="1" smtClean="0">
                <a:solidFill>
                  <a:srgbClr val="C00000"/>
                </a:solidFill>
              </a:rPr>
              <a:t>sion</a:t>
            </a:r>
            <a:r>
              <a:rPr lang="ru-RU" b="1" i="1" dirty="0" smtClean="0">
                <a:solidFill>
                  <a:srgbClr val="C00000"/>
                </a:solidFill>
              </a:rPr>
              <a:t> </a:t>
            </a:r>
            <a:r>
              <a:rPr lang="ru-RU" b="1" i="1" dirty="0" smtClean="0"/>
              <a:t>/ </a:t>
            </a:r>
            <a:r>
              <a:rPr lang="ru-RU" b="1" i="1" dirty="0" smtClean="0">
                <a:solidFill>
                  <a:srgbClr val="C00000"/>
                </a:solidFill>
              </a:rPr>
              <a:t>-</a:t>
            </a:r>
            <a:r>
              <a:rPr lang="ru-RU" b="1" i="1" dirty="0" err="1" smtClean="0">
                <a:solidFill>
                  <a:srgbClr val="C00000"/>
                </a:solidFill>
              </a:rPr>
              <a:t>ssion</a:t>
            </a:r>
            <a:r>
              <a:rPr lang="ru-RU" b="1" dirty="0" smtClean="0">
                <a:solidFill>
                  <a:srgbClr val="C00000"/>
                </a:solidFill>
              </a:rPr>
              <a:t> </a:t>
            </a:r>
            <a:r>
              <a:rPr lang="ru-RU" dirty="0" smtClean="0"/>
              <a:t>– </a:t>
            </a:r>
            <a:r>
              <a:rPr lang="ru-RU" dirty="0" err="1" smtClean="0"/>
              <a:t>competition</a:t>
            </a:r>
            <a:r>
              <a:rPr lang="ru-RU" dirty="0" smtClean="0"/>
              <a:t> (</a:t>
            </a:r>
            <a:r>
              <a:rPr lang="ru-RU" i="1" dirty="0" err="1" smtClean="0"/>
              <a:t>compete</a:t>
            </a:r>
            <a:r>
              <a:rPr lang="ru-RU" i="1" dirty="0" smtClean="0"/>
              <a:t> — соревноваться</a:t>
            </a:r>
            <a:r>
              <a:rPr lang="ru-RU" dirty="0" smtClean="0"/>
              <a:t>) — соревнование, </a:t>
            </a:r>
            <a:r>
              <a:rPr lang="ru-RU" dirty="0" err="1" smtClean="0"/>
              <a:t>admission</a:t>
            </a:r>
            <a:r>
              <a:rPr lang="ru-RU" dirty="0" smtClean="0"/>
              <a:t> (</a:t>
            </a:r>
            <a:r>
              <a:rPr lang="ru-RU" i="1" dirty="0" err="1" smtClean="0"/>
              <a:t>admit</a:t>
            </a:r>
            <a:r>
              <a:rPr lang="ru-RU" i="1" dirty="0" smtClean="0"/>
              <a:t> — признавать</a:t>
            </a:r>
            <a:r>
              <a:rPr lang="ru-RU" dirty="0" smtClean="0"/>
              <a:t>) — признание, </a:t>
            </a:r>
            <a:r>
              <a:rPr lang="ru-RU" dirty="0" err="1" smtClean="0"/>
              <a:t>celebration</a:t>
            </a:r>
            <a:r>
              <a:rPr lang="ru-RU" dirty="0" smtClean="0"/>
              <a:t> (</a:t>
            </a:r>
            <a:r>
              <a:rPr lang="ru-RU" i="1" dirty="0" err="1" smtClean="0"/>
              <a:t>celebrate</a:t>
            </a:r>
            <a:r>
              <a:rPr lang="ru-RU" i="1" dirty="0" smtClean="0"/>
              <a:t> — праздновать</a:t>
            </a:r>
            <a:r>
              <a:rPr lang="ru-RU" dirty="0" smtClean="0"/>
              <a:t>) — празднование, </a:t>
            </a:r>
            <a:r>
              <a:rPr lang="ru-RU" dirty="0" err="1" smtClean="0"/>
              <a:t>revision</a:t>
            </a:r>
            <a:r>
              <a:rPr lang="ru-RU" dirty="0" smtClean="0"/>
              <a:t> (</a:t>
            </a:r>
            <a:r>
              <a:rPr lang="ru-RU" i="1" dirty="0" err="1" smtClean="0"/>
              <a:t>revise</a:t>
            </a:r>
            <a:r>
              <a:rPr lang="ru-RU" i="1" dirty="0" smtClean="0"/>
              <a:t> — пересматривать</a:t>
            </a:r>
            <a:r>
              <a:rPr lang="ru-RU" dirty="0" smtClean="0"/>
              <a:t>) — пересмотр</a:t>
            </a:r>
          </a:p>
          <a:p>
            <a:pPr lvl="0"/>
            <a:r>
              <a:rPr lang="ru-RU" b="1" i="1" dirty="0" smtClean="0">
                <a:solidFill>
                  <a:srgbClr val="C00000"/>
                </a:solidFill>
              </a:rPr>
              <a:t>-</a:t>
            </a:r>
            <a:r>
              <a:rPr lang="ru-RU" b="1" i="1" dirty="0" err="1" smtClean="0">
                <a:solidFill>
                  <a:srgbClr val="C00000"/>
                </a:solidFill>
              </a:rPr>
              <a:t>ure</a:t>
            </a:r>
            <a:r>
              <a:rPr lang="ru-RU" b="1" i="1" dirty="0" smtClean="0">
                <a:solidFill>
                  <a:srgbClr val="C00000"/>
                </a:solidFill>
              </a:rPr>
              <a:t> / -</a:t>
            </a:r>
            <a:r>
              <a:rPr lang="ru-RU" b="1" i="1" dirty="0" err="1" smtClean="0">
                <a:solidFill>
                  <a:srgbClr val="C00000"/>
                </a:solidFill>
              </a:rPr>
              <a:t>ture</a:t>
            </a:r>
            <a:r>
              <a:rPr lang="ru-RU" dirty="0" smtClean="0"/>
              <a:t> — </a:t>
            </a:r>
            <a:r>
              <a:rPr lang="ru-RU" dirty="0" err="1" smtClean="0"/>
              <a:t>adventure</a:t>
            </a:r>
            <a:r>
              <a:rPr lang="ru-RU" dirty="0" smtClean="0"/>
              <a:t> — </a:t>
            </a:r>
            <a:r>
              <a:rPr lang="ru-RU" i="1" dirty="0" smtClean="0"/>
              <a:t>приключение</a:t>
            </a:r>
            <a:r>
              <a:rPr lang="ru-RU" dirty="0" smtClean="0"/>
              <a:t>, </a:t>
            </a:r>
            <a:r>
              <a:rPr lang="ru-RU" dirty="0" err="1" smtClean="0"/>
              <a:t>agriculture</a:t>
            </a:r>
            <a:r>
              <a:rPr lang="ru-RU" dirty="0" smtClean="0"/>
              <a:t> – </a:t>
            </a:r>
            <a:r>
              <a:rPr lang="ru-RU" i="1" dirty="0" smtClean="0"/>
              <a:t>сельское хозяйство</a:t>
            </a:r>
            <a:r>
              <a:rPr lang="ru-RU" dirty="0" smtClean="0"/>
              <a:t>, </a:t>
            </a:r>
            <a:r>
              <a:rPr lang="ru-RU" dirty="0" err="1" smtClean="0"/>
              <a:t>nature</a:t>
            </a:r>
            <a:r>
              <a:rPr lang="ru-RU" dirty="0" smtClean="0"/>
              <a:t> —</a:t>
            </a:r>
            <a:r>
              <a:rPr lang="ru-RU" i="1" dirty="0" smtClean="0"/>
              <a:t> природа</a:t>
            </a:r>
            <a:endParaRPr lang="ru-RU" dirty="0" smtClean="0"/>
          </a:p>
          <a:p>
            <a:pPr lvl="0"/>
            <a:r>
              <a:rPr lang="ru-RU" b="1" i="1" dirty="0" smtClean="0">
                <a:solidFill>
                  <a:srgbClr val="C00000"/>
                </a:solidFill>
              </a:rPr>
              <a:t>— </a:t>
            </a:r>
            <a:r>
              <a:rPr lang="ru-RU" b="1" i="1" dirty="0" err="1" smtClean="0">
                <a:solidFill>
                  <a:srgbClr val="C00000"/>
                </a:solidFill>
              </a:rPr>
              <a:t>hood</a:t>
            </a:r>
            <a:r>
              <a:rPr lang="ru-RU" dirty="0" smtClean="0">
                <a:solidFill>
                  <a:srgbClr val="C00000"/>
                </a:solidFill>
              </a:rPr>
              <a:t> – </a:t>
            </a:r>
            <a:r>
              <a:rPr lang="ru-RU" dirty="0" err="1" smtClean="0"/>
              <a:t>childhood</a:t>
            </a:r>
            <a:r>
              <a:rPr lang="ru-RU" dirty="0" smtClean="0"/>
              <a:t> (</a:t>
            </a:r>
            <a:r>
              <a:rPr lang="ru-RU" i="1" dirty="0" err="1" smtClean="0"/>
              <a:t>child</a:t>
            </a:r>
            <a:r>
              <a:rPr lang="ru-RU" i="1" dirty="0" smtClean="0"/>
              <a:t> — ребенок</a:t>
            </a:r>
            <a:r>
              <a:rPr lang="ru-RU" dirty="0" smtClean="0"/>
              <a:t>) – детство, </a:t>
            </a:r>
            <a:r>
              <a:rPr lang="ru-RU" dirty="0" err="1" smtClean="0"/>
              <a:t>brotherhood</a:t>
            </a:r>
            <a:r>
              <a:rPr lang="ru-RU" dirty="0" smtClean="0"/>
              <a:t> (</a:t>
            </a:r>
            <a:r>
              <a:rPr lang="ru-RU" i="1" dirty="0" err="1" smtClean="0"/>
              <a:t>brother</a:t>
            </a:r>
            <a:r>
              <a:rPr lang="ru-RU" i="1" dirty="0" smtClean="0"/>
              <a:t> — брат</a:t>
            </a:r>
            <a:r>
              <a:rPr lang="ru-RU" dirty="0" smtClean="0"/>
              <a:t>) – братство, </a:t>
            </a:r>
            <a:r>
              <a:rPr lang="ru-RU" dirty="0" err="1" smtClean="0"/>
              <a:t>neighbourhood</a:t>
            </a:r>
            <a:r>
              <a:rPr lang="ru-RU" dirty="0" smtClean="0"/>
              <a:t> (</a:t>
            </a:r>
            <a:r>
              <a:rPr lang="ru-RU" i="1" dirty="0" err="1" smtClean="0"/>
              <a:t>neighbour</a:t>
            </a:r>
            <a:r>
              <a:rPr lang="ru-RU" i="1" dirty="0" smtClean="0"/>
              <a:t> — сосед</a:t>
            </a:r>
            <a:r>
              <a:rPr lang="ru-RU" dirty="0" smtClean="0"/>
              <a:t>) соседство</a:t>
            </a:r>
          </a:p>
          <a:p>
            <a:pPr lvl="0"/>
            <a:r>
              <a:rPr lang="ru-RU" b="1" i="1" dirty="0" smtClean="0">
                <a:solidFill>
                  <a:srgbClr val="C00000"/>
                </a:solidFill>
              </a:rPr>
              <a:t>-</a:t>
            </a:r>
            <a:r>
              <a:rPr lang="ru-RU" b="1" i="1" dirty="0" err="1" smtClean="0">
                <a:solidFill>
                  <a:srgbClr val="C00000"/>
                </a:solidFill>
              </a:rPr>
              <a:t>ship</a:t>
            </a:r>
            <a:r>
              <a:rPr lang="ru-RU" dirty="0" smtClean="0">
                <a:solidFill>
                  <a:srgbClr val="C00000"/>
                </a:solidFill>
              </a:rPr>
              <a:t> </a:t>
            </a:r>
            <a:r>
              <a:rPr lang="ru-RU" dirty="0" smtClean="0"/>
              <a:t>– </a:t>
            </a:r>
            <a:r>
              <a:rPr lang="ru-RU" dirty="0" err="1" smtClean="0"/>
              <a:t>partnership</a:t>
            </a:r>
            <a:r>
              <a:rPr lang="ru-RU" dirty="0" smtClean="0"/>
              <a:t> (</a:t>
            </a:r>
            <a:r>
              <a:rPr lang="ru-RU" i="1" dirty="0" err="1" smtClean="0"/>
              <a:t>partner</a:t>
            </a:r>
            <a:r>
              <a:rPr lang="ru-RU" i="1" dirty="0" smtClean="0"/>
              <a:t>- партнер</a:t>
            </a:r>
            <a:r>
              <a:rPr lang="ru-RU" dirty="0" smtClean="0"/>
              <a:t>) партнерство,  </a:t>
            </a:r>
            <a:r>
              <a:rPr lang="ru-RU" dirty="0" err="1" smtClean="0"/>
              <a:t>ownership</a:t>
            </a:r>
            <a:r>
              <a:rPr lang="ru-RU" dirty="0" smtClean="0"/>
              <a:t> (</a:t>
            </a:r>
            <a:r>
              <a:rPr lang="ru-RU" i="1" dirty="0" err="1" smtClean="0"/>
              <a:t>owner</a:t>
            </a:r>
            <a:r>
              <a:rPr lang="ru-RU" i="1" dirty="0" smtClean="0"/>
              <a:t> — собственник</a:t>
            </a:r>
            <a:r>
              <a:rPr lang="ru-RU" dirty="0" smtClean="0"/>
              <a:t>) — собственность, </a:t>
            </a:r>
            <a:r>
              <a:rPr lang="ru-RU" dirty="0" err="1" smtClean="0"/>
              <a:t>hardship</a:t>
            </a:r>
            <a:r>
              <a:rPr lang="ru-RU" dirty="0" smtClean="0"/>
              <a:t> (</a:t>
            </a:r>
            <a:r>
              <a:rPr lang="ru-RU" i="1" dirty="0" err="1" smtClean="0"/>
              <a:t>hard</a:t>
            </a:r>
            <a:r>
              <a:rPr lang="ru-RU" i="1" dirty="0" smtClean="0"/>
              <a:t> — трудный</a:t>
            </a:r>
            <a:r>
              <a:rPr lang="ru-RU" dirty="0" smtClean="0"/>
              <a:t>) — трудность</a:t>
            </a:r>
          </a:p>
          <a:p>
            <a:pPr lvl="0"/>
            <a:r>
              <a:rPr lang="en-US" b="1" i="1" dirty="0" smtClean="0">
                <a:solidFill>
                  <a:srgbClr val="C00000"/>
                </a:solidFill>
              </a:rPr>
              <a:t>— </a:t>
            </a:r>
            <a:r>
              <a:rPr lang="en-US" b="1" i="1" dirty="0" err="1" smtClean="0">
                <a:solidFill>
                  <a:srgbClr val="C00000"/>
                </a:solidFill>
              </a:rPr>
              <a:t>ist</a:t>
            </a:r>
            <a:r>
              <a:rPr lang="en-US" dirty="0" smtClean="0">
                <a:solidFill>
                  <a:srgbClr val="C00000"/>
                </a:solidFill>
              </a:rPr>
              <a:t> </a:t>
            </a:r>
            <a:r>
              <a:rPr lang="en-US" dirty="0" smtClean="0"/>
              <a:t>— idealist (</a:t>
            </a:r>
            <a:r>
              <a:rPr lang="en-US" i="1" dirty="0" smtClean="0"/>
              <a:t>ideal — </a:t>
            </a:r>
            <a:r>
              <a:rPr lang="ru-RU" i="1" dirty="0" smtClean="0"/>
              <a:t>идеал</a:t>
            </a:r>
            <a:r>
              <a:rPr lang="en-US" dirty="0" smtClean="0"/>
              <a:t>) — </a:t>
            </a:r>
            <a:r>
              <a:rPr lang="ru-RU" dirty="0" smtClean="0"/>
              <a:t>идеалист</a:t>
            </a:r>
            <a:r>
              <a:rPr lang="en-US" dirty="0" smtClean="0"/>
              <a:t>, artist (</a:t>
            </a:r>
            <a:r>
              <a:rPr lang="en-US" i="1" dirty="0" smtClean="0"/>
              <a:t>art — </a:t>
            </a:r>
            <a:r>
              <a:rPr lang="ru-RU" i="1" dirty="0" smtClean="0"/>
              <a:t>искусство</a:t>
            </a:r>
            <a:r>
              <a:rPr lang="en-US" dirty="0" smtClean="0"/>
              <a:t>) pianist (</a:t>
            </a:r>
            <a:r>
              <a:rPr lang="en-US" i="1" dirty="0" smtClean="0"/>
              <a:t>piano- </a:t>
            </a:r>
            <a:r>
              <a:rPr lang="ru-RU" i="1" dirty="0" smtClean="0"/>
              <a:t>пианино</a:t>
            </a:r>
            <a:r>
              <a:rPr lang="en-US" dirty="0" smtClean="0"/>
              <a:t>) — </a:t>
            </a:r>
            <a:r>
              <a:rPr lang="ru-RU" dirty="0" smtClean="0"/>
              <a:t>пианист</a:t>
            </a:r>
          </a:p>
          <a:p>
            <a:pPr lvl="0"/>
            <a:r>
              <a:rPr lang="en-US" b="1" i="1" dirty="0" smtClean="0">
                <a:solidFill>
                  <a:srgbClr val="C00000"/>
                </a:solidFill>
              </a:rPr>
              <a:t>-</a:t>
            </a:r>
            <a:r>
              <a:rPr lang="en-US" b="1" i="1" dirty="0" err="1" smtClean="0">
                <a:solidFill>
                  <a:srgbClr val="C00000"/>
                </a:solidFill>
              </a:rPr>
              <a:t>ance</a:t>
            </a:r>
            <a:r>
              <a:rPr lang="en-US" b="1" i="1" dirty="0" smtClean="0">
                <a:solidFill>
                  <a:srgbClr val="C00000"/>
                </a:solidFill>
              </a:rPr>
              <a:t>/-</a:t>
            </a:r>
            <a:r>
              <a:rPr lang="en-US" b="1" i="1" dirty="0" err="1" smtClean="0">
                <a:solidFill>
                  <a:srgbClr val="C00000"/>
                </a:solidFill>
              </a:rPr>
              <a:t>ence</a:t>
            </a:r>
            <a:r>
              <a:rPr lang="en-US" dirty="0" smtClean="0">
                <a:solidFill>
                  <a:srgbClr val="C00000"/>
                </a:solidFill>
              </a:rPr>
              <a:t> </a:t>
            </a:r>
            <a:r>
              <a:rPr lang="en-US" dirty="0" smtClean="0"/>
              <a:t>– importance </a:t>
            </a:r>
            <a:r>
              <a:rPr lang="en-US" i="1" dirty="0" smtClean="0"/>
              <a:t>(important — </a:t>
            </a:r>
            <a:r>
              <a:rPr lang="ru-RU" i="1" dirty="0" smtClean="0"/>
              <a:t>важный</a:t>
            </a:r>
            <a:r>
              <a:rPr lang="en-US" dirty="0" smtClean="0"/>
              <a:t>) — </a:t>
            </a:r>
            <a:r>
              <a:rPr lang="ru-RU" dirty="0" smtClean="0"/>
              <a:t>важность</a:t>
            </a:r>
            <a:r>
              <a:rPr lang="en-US" dirty="0" smtClean="0"/>
              <a:t>, disappearance (</a:t>
            </a:r>
            <a:r>
              <a:rPr lang="en-US" i="1" dirty="0" smtClean="0"/>
              <a:t>disappear — </a:t>
            </a:r>
            <a:r>
              <a:rPr lang="ru-RU" i="1" dirty="0" smtClean="0"/>
              <a:t>исчезать</a:t>
            </a:r>
            <a:r>
              <a:rPr lang="en-US" dirty="0" smtClean="0"/>
              <a:t>)- </a:t>
            </a:r>
            <a:r>
              <a:rPr lang="ru-RU" dirty="0" smtClean="0"/>
              <a:t>исчезновение</a:t>
            </a:r>
            <a:r>
              <a:rPr lang="en-US" dirty="0" smtClean="0"/>
              <a:t>,  presence (</a:t>
            </a:r>
            <a:r>
              <a:rPr lang="en-US" i="1" dirty="0" smtClean="0"/>
              <a:t>present- </a:t>
            </a:r>
            <a:r>
              <a:rPr lang="ru-RU" i="1" dirty="0" smtClean="0"/>
              <a:t>присутствовать</a:t>
            </a:r>
            <a:r>
              <a:rPr lang="en-US" dirty="0" smtClean="0"/>
              <a:t>) – </a:t>
            </a:r>
            <a:r>
              <a:rPr lang="ru-RU" dirty="0" smtClean="0"/>
              <a:t>присутствие</a:t>
            </a:r>
            <a:r>
              <a:rPr lang="en-US" dirty="0" smtClean="0"/>
              <a:t>, silence (</a:t>
            </a:r>
            <a:r>
              <a:rPr lang="en-US" i="1" dirty="0" smtClean="0"/>
              <a:t>silent — </a:t>
            </a:r>
            <a:r>
              <a:rPr lang="ru-RU" i="1" dirty="0" smtClean="0"/>
              <a:t>безмолвный</a:t>
            </a:r>
            <a:r>
              <a:rPr lang="en-US" dirty="0" smtClean="0"/>
              <a:t>) — </a:t>
            </a:r>
            <a:r>
              <a:rPr lang="ru-RU" dirty="0" smtClean="0"/>
              <a:t>молчание</a:t>
            </a:r>
            <a:endParaRPr lang="ru-RU" dirty="0"/>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67524"/>
          </a:xfrm>
        </p:spPr>
        <p:txBody>
          <a:bodyPr>
            <a:normAutofit fontScale="90000"/>
          </a:bodyPr>
          <a:lstStyle/>
          <a:p>
            <a:pPr fontAlgn="auto">
              <a:spcAft>
                <a:spcPts val="0"/>
              </a:spcAft>
              <a:defRPr/>
            </a:pPr>
            <a:r>
              <a:rPr lang="en-US" dirty="0" smtClean="0"/>
              <a:t>Make up as many words as you can</a:t>
            </a:r>
            <a:endParaRPr lang="ru-RU" dirty="0"/>
          </a:p>
        </p:txBody>
      </p:sp>
      <p:sp>
        <p:nvSpPr>
          <p:cNvPr id="3" name="Содержимое 2"/>
          <p:cNvSpPr>
            <a:spLocks noGrp="1"/>
          </p:cNvSpPr>
          <p:nvPr>
            <p:ph idx="1"/>
          </p:nvPr>
        </p:nvSpPr>
        <p:spPr/>
        <p:txBody>
          <a:bodyPr>
            <a:noAutofit/>
          </a:bodyPr>
          <a:lstStyle/>
          <a:p>
            <a:pPr marL="548640" indent="-411480">
              <a:buClr>
                <a:schemeClr val="tx1">
                  <a:shade val="95000"/>
                </a:schemeClr>
              </a:buClr>
              <a:buFont typeface="Wingdings 2"/>
              <a:buChar char=""/>
              <a:defRPr/>
            </a:pPr>
            <a:r>
              <a:rPr lang="en-US" sz="2800" b="1" dirty="0" smtClean="0">
                <a:solidFill>
                  <a:schemeClr val="tx2">
                    <a:lumMod val="75000"/>
                  </a:schemeClr>
                </a:solidFill>
                <a:latin typeface="Times New Roman" pitchFamily="18" charset="0"/>
                <a:cs typeface="Times New Roman" pitchFamily="18" charset="0"/>
              </a:rPr>
              <a:t>-</a:t>
            </a:r>
            <a:r>
              <a:rPr lang="en-US" sz="2800" b="1" dirty="0" err="1" smtClean="0">
                <a:solidFill>
                  <a:schemeClr val="tx2">
                    <a:lumMod val="75000"/>
                  </a:schemeClr>
                </a:solidFill>
                <a:latin typeface="Times New Roman" pitchFamily="18" charset="0"/>
                <a:cs typeface="Times New Roman" pitchFamily="18" charset="0"/>
              </a:rPr>
              <a:t>ness</a:t>
            </a:r>
            <a:r>
              <a:rPr lang="en-US" sz="2800" b="1" dirty="0" smtClean="0">
                <a:solidFill>
                  <a:schemeClr val="tx2">
                    <a:lumMod val="75000"/>
                  </a:schemeClr>
                </a:solidFill>
                <a:latin typeface="Times New Roman" pitchFamily="18" charset="0"/>
                <a:cs typeface="Times New Roman" pitchFamily="18" charset="0"/>
              </a:rPr>
              <a:t>, -ship, -</a:t>
            </a:r>
            <a:r>
              <a:rPr lang="en-US" sz="2800" b="1" dirty="0" err="1" smtClean="0">
                <a:solidFill>
                  <a:schemeClr val="tx2">
                    <a:lumMod val="75000"/>
                  </a:schemeClr>
                </a:solidFill>
                <a:latin typeface="Times New Roman" pitchFamily="18" charset="0"/>
                <a:cs typeface="Times New Roman" pitchFamily="18" charset="0"/>
              </a:rPr>
              <a:t>dom</a:t>
            </a:r>
            <a:r>
              <a:rPr lang="en-US" sz="2800" b="1" dirty="0" smtClean="0">
                <a:solidFill>
                  <a:schemeClr val="tx2">
                    <a:lumMod val="75000"/>
                  </a:schemeClr>
                </a:solidFill>
                <a:latin typeface="Times New Roman" pitchFamily="18" charset="0"/>
                <a:cs typeface="Times New Roman" pitchFamily="18" charset="0"/>
              </a:rPr>
              <a:t>, -hood, less</a:t>
            </a:r>
          </a:p>
          <a:p>
            <a:pPr marL="548640" indent="-411480">
              <a:buClr>
                <a:schemeClr val="tx1">
                  <a:shade val="95000"/>
                </a:schemeClr>
              </a:buClr>
              <a:buFont typeface="Wingdings 2"/>
              <a:buChar char=""/>
              <a:defRPr/>
            </a:pPr>
            <a:r>
              <a:rPr lang="en-US" sz="2800" dirty="0" smtClean="0">
                <a:solidFill>
                  <a:srgbClr val="002060"/>
                </a:solidFill>
                <a:latin typeface="Times New Roman" pitchFamily="18" charset="0"/>
                <a:cs typeface="Times New Roman" pitchFamily="18" charset="0"/>
              </a:rPr>
              <a:t>happy                                           </a:t>
            </a:r>
            <a:r>
              <a:rPr lang="ru-RU" sz="2800" dirty="0" smtClean="0">
                <a:solidFill>
                  <a:srgbClr val="002060"/>
                </a:solidFill>
                <a:latin typeface="Times New Roman" pitchFamily="18" charset="0"/>
                <a:cs typeface="Times New Roman" pitchFamily="18" charset="0"/>
              </a:rPr>
              <a:t> </a:t>
            </a:r>
            <a:r>
              <a:rPr lang="en-US" sz="2800" dirty="0" smtClean="0">
                <a:solidFill>
                  <a:srgbClr val="002060"/>
                </a:solidFill>
                <a:latin typeface="Times New Roman" pitchFamily="18" charset="0"/>
                <a:cs typeface="Times New Roman" pitchFamily="18" charset="0"/>
              </a:rPr>
              <a:t> weak</a:t>
            </a:r>
          </a:p>
          <a:p>
            <a:pPr marL="548640" indent="-411480">
              <a:buClr>
                <a:schemeClr val="tx1">
                  <a:shade val="95000"/>
                </a:schemeClr>
              </a:buClr>
              <a:buFont typeface="Wingdings 2"/>
              <a:buChar char=""/>
              <a:defRPr/>
            </a:pPr>
            <a:r>
              <a:rPr lang="en-US" sz="2800" dirty="0" smtClean="0">
                <a:solidFill>
                  <a:srgbClr val="002060"/>
                </a:solidFill>
                <a:latin typeface="Times New Roman" pitchFamily="18" charset="0"/>
                <a:cs typeface="Times New Roman" pitchFamily="18" charset="0"/>
              </a:rPr>
              <a:t>free                                                 king </a:t>
            </a:r>
          </a:p>
          <a:p>
            <a:pPr marL="548640" indent="-411480">
              <a:buClr>
                <a:schemeClr val="tx1">
                  <a:shade val="95000"/>
                </a:schemeClr>
              </a:buClr>
              <a:buFont typeface="Wingdings 2"/>
              <a:buChar char=""/>
              <a:defRPr/>
            </a:pPr>
            <a:r>
              <a:rPr lang="en-US" sz="2800" dirty="0" smtClean="0">
                <a:solidFill>
                  <a:srgbClr val="002060"/>
                </a:solidFill>
                <a:latin typeface="Times New Roman" pitchFamily="18" charset="0"/>
                <a:cs typeface="Times New Roman" pitchFamily="18" charset="0"/>
              </a:rPr>
              <a:t>child                                               brother       </a:t>
            </a:r>
          </a:p>
          <a:p>
            <a:pPr marL="548640" indent="-411480">
              <a:buClr>
                <a:schemeClr val="tx1">
                  <a:shade val="95000"/>
                </a:schemeClr>
              </a:buClr>
              <a:buFont typeface="Wingdings 2"/>
              <a:buChar char=""/>
              <a:defRPr/>
            </a:pPr>
            <a:r>
              <a:rPr lang="en-US" sz="2800" dirty="0" smtClean="0">
                <a:solidFill>
                  <a:srgbClr val="002060"/>
                </a:solidFill>
                <a:latin typeface="Times New Roman" pitchFamily="18" charset="0"/>
                <a:cs typeface="Times New Roman" pitchFamily="18" charset="0"/>
              </a:rPr>
              <a:t>friend                                             member</a:t>
            </a:r>
          </a:p>
          <a:p>
            <a:pPr marL="548640" indent="-411480">
              <a:buClr>
                <a:schemeClr val="tx1">
                  <a:shade val="95000"/>
                </a:schemeClr>
              </a:buClr>
              <a:buFont typeface="Wingdings 2"/>
              <a:buChar char=""/>
              <a:defRPr/>
            </a:pPr>
            <a:r>
              <a:rPr lang="en-US" sz="2800" dirty="0" smtClean="0">
                <a:solidFill>
                  <a:srgbClr val="002060"/>
                </a:solidFill>
                <a:latin typeface="Times New Roman" pitchFamily="18" charset="0"/>
                <a:cs typeface="Times New Roman" pitchFamily="18" charset="0"/>
              </a:rPr>
              <a:t>wise                                               mother</a:t>
            </a:r>
          </a:p>
          <a:p>
            <a:pPr marL="548640" indent="-411480">
              <a:buClr>
                <a:schemeClr val="tx1">
                  <a:shade val="95000"/>
                </a:schemeClr>
              </a:buClr>
              <a:buFont typeface="Wingdings 2"/>
              <a:buChar char=""/>
              <a:defRPr/>
            </a:pPr>
            <a:r>
              <a:rPr lang="en-US" sz="2800" dirty="0" smtClean="0">
                <a:solidFill>
                  <a:srgbClr val="002060"/>
                </a:solidFill>
                <a:latin typeface="Times New Roman" pitchFamily="18" charset="0"/>
                <a:cs typeface="Times New Roman" pitchFamily="18" charset="0"/>
              </a:rPr>
              <a:t>dictator                                          useful </a:t>
            </a:r>
          </a:p>
          <a:p>
            <a:pPr marL="548640" indent="-411480">
              <a:buClr>
                <a:schemeClr val="tx1">
                  <a:shade val="95000"/>
                </a:schemeClr>
              </a:buClr>
              <a:buFont typeface="Wingdings 2"/>
              <a:buChar char=""/>
              <a:defRPr/>
            </a:pPr>
            <a:r>
              <a:rPr lang="en-US" sz="2800" dirty="0" smtClean="0">
                <a:solidFill>
                  <a:srgbClr val="002060"/>
                </a:solidFill>
                <a:latin typeface="Times New Roman" pitchFamily="18" charset="0"/>
                <a:cs typeface="Times New Roman" pitchFamily="18" charset="0"/>
              </a:rPr>
              <a:t>star                                                 kind </a:t>
            </a:r>
          </a:p>
          <a:p>
            <a:pPr marL="548640" indent="-411480">
              <a:buClr>
                <a:schemeClr val="tx1">
                  <a:shade val="95000"/>
                </a:schemeClr>
              </a:buClr>
              <a:buFont typeface="Wingdings 2"/>
              <a:buChar char=""/>
              <a:defRPr/>
            </a:pPr>
            <a:r>
              <a:rPr lang="en-US" sz="2800" dirty="0" smtClean="0">
                <a:solidFill>
                  <a:srgbClr val="002060"/>
                </a:solidFill>
                <a:latin typeface="Times New Roman" pitchFamily="18" charset="0"/>
                <a:cs typeface="Times New Roman" pitchFamily="18" charset="0"/>
              </a:rPr>
              <a:t>home                                              job</a:t>
            </a:r>
          </a:p>
          <a:p>
            <a:pPr marL="548640" indent="-411480">
              <a:buClr>
                <a:schemeClr val="tx1">
                  <a:shade val="95000"/>
                </a:schemeClr>
              </a:buClr>
              <a:buFont typeface="Wingdings 2"/>
              <a:buChar char=""/>
              <a:defRPr/>
            </a:pPr>
            <a:endParaRPr lang="ru-RU" sz="2800" dirty="0" smtClean="0">
              <a:solidFill>
                <a:srgbClr val="002060"/>
              </a:solidFill>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928670"/>
            <a:ext cx="7901014" cy="1071570"/>
          </a:xfrm>
        </p:spPr>
        <p:txBody>
          <a:bodyPr>
            <a:noAutofit/>
          </a:bodyPr>
          <a:lstStyle/>
          <a:p>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r>
              <a:rPr lang="en-US" sz="4800" b="1" dirty="0" smtClean="0"/>
              <a:t/>
            </a:r>
            <a:br>
              <a:rPr lang="en-US" sz="4800" b="1" dirty="0" smtClean="0"/>
            </a:br>
            <a:endParaRPr lang="ru-RU" sz="4800" dirty="0"/>
          </a:p>
        </p:txBody>
      </p:sp>
      <p:sp>
        <p:nvSpPr>
          <p:cNvPr id="3" name="Содержимое 2"/>
          <p:cNvSpPr>
            <a:spLocks noGrp="1"/>
          </p:cNvSpPr>
          <p:nvPr>
            <p:ph idx="1"/>
          </p:nvPr>
        </p:nvSpPr>
        <p:spPr/>
        <p:txBody>
          <a:bodyPr/>
          <a:lstStyle/>
          <a:p>
            <a:r>
              <a:rPr lang="en-US" sz="3200" b="1" dirty="0" smtClean="0">
                <a:solidFill>
                  <a:schemeClr val="accent3"/>
                </a:solidFill>
                <a:latin typeface="Times New Roman" pitchFamily="18" charset="0"/>
                <a:cs typeface="Times New Roman" pitchFamily="18" charset="0"/>
              </a:rPr>
              <a:t>Ex</a:t>
            </a:r>
            <a:r>
              <a:rPr lang="ru-RU" sz="3200" b="1" dirty="0" smtClean="0">
                <a:solidFill>
                  <a:schemeClr val="accent3"/>
                </a:solidFill>
                <a:latin typeface="Times New Roman" pitchFamily="18" charset="0"/>
                <a:cs typeface="Times New Roman" pitchFamily="18" charset="0"/>
              </a:rPr>
              <a:t>. </a:t>
            </a:r>
            <a:r>
              <a:rPr lang="en-US" sz="3200" b="1" dirty="0" smtClean="0">
                <a:solidFill>
                  <a:schemeClr val="accent3"/>
                </a:solidFill>
                <a:latin typeface="Times New Roman" pitchFamily="18" charset="0"/>
                <a:cs typeface="Times New Roman" pitchFamily="18" charset="0"/>
              </a:rPr>
              <a:t>A. p</a:t>
            </a:r>
            <a:r>
              <a:rPr lang="ru-RU" sz="3200" b="1" dirty="0" smtClean="0">
                <a:solidFill>
                  <a:schemeClr val="accent3"/>
                </a:solidFill>
                <a:latin typeface="Times New Roman" pitchFamily="18" charset="0"/>
                <a:cs typeface="Times New Roman" pitchFamily="18" charset="0"/>
              </a:rPr>
              <a:t>.</a:t>
            </a:r>
            <a:r>
              <a:rPr lang="en-US" sz="3200" b="1" dirty="0" smtClean="0">
                <a:solidFill>
                  <a:schemeClr val="accent3"/>
                </a:solidFill>
                <a:latin typeface="Times New Roman" pitchFamily="18" charset="0"/>
                <a:cs typeface="Times New Roman" pitchFamily="18" charset="0"/>
              </a:rPr>
              <a:t>13</a:t>
            </a:r>
            <a:r>
              <a:rPr lang="ru-RU" sz="3200" b="1" dirty="0" smtClean="0">
                <a:solidFill>
                  <a:schemeClr val="accent3"/>
                </a:solidFill>
                <a:latin typeface="Times New Roman" pitchFamily="18" charset="0"/>
                <a:cs typeface="Times New Roman" pitchFamily="18" charset="0"/>
              </a:rPr>
              <a:t>. (</a:t>
            </a:r>
            <a:r>
              <a:rPr lang="en-US" sz="3200" b="1" dirty="0" smtClean="0">
                <a:solidFill>
                  <a:schemeClr val="accent3"/>
                </a:solidFill>
                <a:latin typeface="Times New Roman" pitchFamily="18" charset="0"/>
                <a:cs typeface="Times New Roman" pitchFamily="18" charset="0"/>
              </a:rPr>
              <a:t>W</a:t>
            </a:r>
            <a:r>
              <a:rPr lang="ru-RU" sz="3200" b="1" dirty="0" smtClean="0">
                <a:solidFill>
                  <a:schemeClr val="accent3"/>
                </a:solidFill>
                <a:latin typeface="Times New Roman" pitchFamily="18" charset="0"/>
                <a:cs typeface="Times New Roman" pitchFamily="18" charset="0"/>
              </a:rPr>
              <a:t>.</a:t>
            </a:r>
            <a:r>
              <a:rPr lang="en-US" sz="3200" b="1" dirty="0" smtClean="0">
                <a:solidFill>
                  <a:schemeClr val="accent3"/>
                </a:solidFill>
                <a:latin typeface="Times New Roman" pitchFamily="18" charset="0"/>
                <a:cs typeface="Times New Roman" pitchFamily="18" charset="0"/>
              </a:rPr>
              <a:t>B</a:t>
            </a:r>
            <a:r>
              <a:rPr lang="ru-RU" sz="3200" b="1" dirty="0" smtClean="0">
                <a:solidFill>
                  <a:schemeClr val="accent3"/>
                </a:solidFill>
                <a:latin typeface="Times New Roman" pitchFamily="18" charset="0"/>
                <a:cs typeface="Times New Roman" pitchFamily="18" charset="0"/>
              </a:rPr>
              <a:t>.) </a:t>
            </a:r>
            <a:r>
              <a:rPr lang="en-US" sz="3200" b="1" dirty="0" smtClean="0">
                <a:solidFill>
                  <a:schemeClr val="accent3"/>
                </a:solidFill>
                <a:latin typeface="Times New Roman" pitchFamily="18" charset="0"/>
                <a:cs typeface="Times New Roman" pitchFamily="18" charset="0"/>
              </a:rPr>
              <a:t>Translate Rockefeller's words into Russian.</a:t>
            </a:r>
            <a:endParaRPr lang="ru-RU" sz="3200" dirty="0" smtClean="0">
              <a:solidFill>
                <a:schemeClr val="accent3"/>
              </a:solidFill>
              <a:latin typeface="Times New Roman" pitchFamily="18" charset="0"/>
              <a:cs typeface="Times New Roman" pitchFamily="18" charset="0"/>
            </a:endParaRPr>
          </a:p>
          <a:p>
            <a:pPr>
              <a:buNone/>
            </a:pPr>
            <a:endParaRPr lang="ru-RU" dirty="0"/>
          </a:p>
        </p:txBody>
      </p:sp>
      <p:sp>
        <p:nvSpPr>
          <p:cNvPr id="4" name="Прямоугольник 3"/>
          <p:cNvSpPr/>
          <p:nvPr/>
        </p:nvSpPr>
        <p:spPr>
          <a:xfrm>
            <a:off x="714348" y="1142984"/>
            <a:ext cx="6072214" cy="1323439"/>
          </a:xfrm>
          <a:prstGeom prst="rect">
            <a:avLst/>
          </a:prstGeom>
        </p:spPr>
        <p:txBody>
          <a:bodyPr wrap="square">
            <a:spAutoFit/>
          </a:bodyPr>
          <a:lstStyle/>
          <a:p>
            <a:r>
              <a:rPr lang="en-US" sz="4000" b="1" dirty="0" smtClean="0">
                <a:solidFill>
                  <a:schemeClr val="accent3"/>
                </a:solidFill>
              </a:rPr>
              <a:t>Homework</a:t>
            </a:r>
            <a:br>
              <a:rPr lang="en-US" sz="4000" b="1" dirty="0" smtClean="0">
                <a:solidFill>
                  <a:schemeClr val="accent3"/>
                </a:solidFill>
              </a:rPr>
            </a:br>
            <a:endParaRPr lang="ru-RU" sz="4000" dirty="0">
              <a:solidFill>
                <a:schemeClr val="accent3"/>
              </a:solidFill>
            </a:endParaRP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Литература</a:t>
            </a:r>
            <a:r>
              <a:rPr lang="en-US" b="1" dirty="0" smtClean="0"/>
              <a:t>:</a:t>
            </a:r>
            <a:r>
              <a:rPr lang="en-US" b="1" i="1" dirty="0" smtClean="0"/>
              <a:t> </a:t>
            </a:r>
            <a:endParaRPr lang="ru-RU" dirty="0" smtClean="0"/>
          </a:p>
        </p:txBody>
      </p:sp>
      <p:sp>
        <p:nvSpPr>
          <p:cNvPr id="3" name="Содержимое 2"/>
          <p:cNvSpPr>
            <a:spLocks noGrp="1"/>
          </p:cNvSpPr>
          <p:nvPr>
            <p:ph idx="1"/>
          </p:nvPr>
        </p:nvSpPr>
        <p:spPr>
          <a:noFill/>
          <a:ln>
            <a:noFill/>
          </a:ln>
        </p:spPr>
        <p:style>
          <a:lnRef idx="2">
            <a:schemeClr val="accent3">
              <a:shade val="50000"/>
            </a:schemeClr>
          </a:lnRef>
          <a:fillRef idx="1">
            <a:schemeClr val="accent3"/>
          </a:fillRef>
          <a:effectRef idx="0">
            <a:schemeClr val="accent3"/>
          </a:effectRef>
          <a:fontRef idx="minor">
            <a:schemeClr val="lt1"/>
          </a:fontRef>
        </p:style>
        <p:txBody>
          <a:bodyPr>
            <a:normAutofit lnSpcReduction="10000"/>
          </a:bodyPr>
          <a:lstStyle/>
          <a:p>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К.И. Кауфман, М.Ю. Кауфман  Английский язык: Счастливый </a:t>
            </a:r>
            <a:r>
              <a:rPr lang="ru-RU" sz="1800" dirty="0" err="1" smtClean="0">
                <a:ln>
                  <a:solidFill>
                    <a:schemeClr val="accent1">
                      <a:lumMod val="75000"/>
                    </a:schemeClr>
                  </a:solidFill>
                </a:ln>
                <a:solidFill>
                  <a:schemeClr val="tx2">
                    <a:lumMod val="50000"/>
                  </a:schemeClr>
                </a:solidFill>
                <a:latin typeface="Times New Roman" pitchFamily="18" charset="0"/>
                <a:cs typeface="Times New Roman" pitchFamily="18" charset="0"/>
              </a:rPr>
              <a:t>английский.ру</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a:t>
            </a:r>
            <a:r>
              <a:rPr lang="en-US"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Happy English</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a:t>
            </a:r>
            <a:r>
              <a:rPr lang="en-US" sz="1800" dirty="0" err="1" smtClean="0">
                <a:ln>
                  <a:solidFill>
                    <a:schemeClr val="accent1">
                      <a:lumMod val="75000"/>
                    </a:schemeClr>
                  </a:solidFill>
                </a:ln>
                <a:solidFill>
                  <a:schemeClr val="tx2">
                    <a:lumMod val="50000"/>
                  </a:schemeClr>
                </a:solidFill>
                <a:latin typeface="Times New Roman" pitchFamily="18" charset="0"/>
                <a:cs typeface="Times New Roman" pitchFamily="18" charset="0"/>
              </a:rPr>
              <a:t>ru</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Учебник англ. яз. для 9 </a:t>
            </a:r>
            <a:r>
              <a:rPr lang="ru-RU" sz="1800" dirty="0" err="1" smtClean="0">
                <a:ln>
                  <a:solidFill>
                    <a:schemeClr val="accent1">
                      <a:lumMod val="75000"/>
                    </a:schemeClr>
                  </a:solidFill>
                </a:ln>
                <a:solidFill>
                  <a:schemeClr val="tx2">
                    <a:lumMod val="50000"/>
                  </a:schemeClr>
                </a:solidFill>
                <a:latin typeface="Times New Roman" pitchFamily="18" charset="0"/>
                <a:cs typeface="Times New Roman" pitchFamily="18" charset="0"/>
              </a:rPr>
              <a:t>кл</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a:t>
            </a:r>
            <a:r>
              <a:rPr lang="ru-RU" sz="1800" dirty="0" err="1" smtClean="0">
                <a:ln>
                  <a:solidFill>
                    <a:schemeClr val="accent1">
                      <a:lumMod val="75000"/>
                    </a:schemeClr>
                  </a:solidFill>
                </a:ln>
                <a:solidFill>
                  <a:schemeClr val="tx2">
                    <a:lumMod val="50000"/>
                  </a:schemeClr>
                </a:solidFill>
                <a:latin typeface="Times New Roman" pitchFamily="18" charset="0"/>
                <a:cs typeface="Times New Roman" pitchFamily="18" charset="0"/>
              </a:rPr>
              <a:t>общеобраз</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a:t>
            </a:r>
            <a:r>
              <a:rPr lang="ru-RU" sz="1800" dirty="0" err="1" smtClean="0">
                <a:ln>
                  <a:solidFill>
                    <a:schemeClr val="accent1">
                      <a:lumMod val="75000"/>
                    </a:schemeClr>
                  </a:solidFill>
                </a:ln>
                <a:solidFill>
                  <a:schemeClr val="tx2">
                    <a:lumMod val="50000"/>
                  </a:schemeClr>
                </a:solidFill>
                <a:latin typeface="Times New Roman" pitchFamily="18" charset="0"/>
                <a:cs typeface="Times New Roman" pitchFamily="18" charset="0"/>
              </a:rPr>
              <a:t>учрежд</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  Обнинск: Титул, 20</a:t>
            </a:r>
            <a:r>
              <a:rPr lang="en-US"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08</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a:t>
            </a:r>
          </a:p>
          <a:p>
            <a:pPr lvl="0"/>
            <a:r>
              <a:rPr lang="ru-RU" sz="1800" dirty="0" err="1" smtClean="0">
                <a:ln>
                  <a:solidFill>
                    <a:schemeClr val="accent1">
                      <a:lumMod val="75000"/>
                    </a:schemeClr>
                  </a:solidFill>
                </a:ln>
                <a:solidFill>
                  <a:schemeClr val="tx2">
                    <a:lumMod val="50000"/>
                  </a:schemeClr>
                </a:solidFill>
                <a:latin typeface="Times New Roman" pitchFamily="18" charset="0"/>
                <a:cs typeface="Times New Roman" pitchFamily="18" charset="0"/>
              </a:rPr>
              <a:t>Тобольская</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С.И. </a:t>
            </a:r>
            <a:r>
              <a:rPr lang="en-US"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English-speaking countries.</a:t>
            </a:r>
            <a:r>
              <a:rPr lang="ru-RU" sz="1800" dirty="0" smtClean="0">
                <a:ln>
                  <a:solidFill>
                    <a:schemeClr val="accent1">
                      <a:lumMod val="75000"/>
                    </a:schemeClr>
                  </a:solidFill>
                </a:ln>
                <a:solidFill>
                  <a:schemeClr val="tx2">
                    <a:lumMod val="50000"/>
                  </a:schemeClr>
                </a:solidFill>
                <a:latin typeface="Times New Roman" pitchFamily="18" charset="0"/>
                <a:cs typeface="Times New Roman" pitchFamily="18" charset="0"/>
              </a:rPr>
              <a:t> Страноведческий справочник: Учебное пособие. – Саратов: Лицей, 2004. – 176 с.</a:t>
            </a:r>
          </a:p>
          <a:p>
            <a:r>
              <a:rPr lang="en-US" sz="1800" u="sng" dirty="0" smtClean="0">
                <a:ln>
                  <a:solidFill>
                    <a:schemeClr val="accent1">
                      <a:lumMod val="75000"/>
                    </a:schemeClr>
                  </a:solidFill>
                </a:ln>
                <a:latin typeface="Times New Roman" pitchFamily="18" charset="0"/>
                <a:cs typeface="Times New Roman" pitchFamily="18" charset="0"/>
                <a:hlinkClick r:id="rId2"/>
              </a:rPr>
              <a:t>http</a:t>
            </a:r>
            <a:r>
              <a:rPr lang="ru-RU" sz="1800" u="sng" dirty="0" smtClean="0">
                <a:ln>
                  <a:solidFill>
                    <a:schemeClr val="accent1">
                      <a:lumMod val="75000"/>
                    </a:schemeClr>
                  </a:solidFill>
                </a:ln>
                <a:latin typeface="Times New Roman" pitchFamily="18" charset="0"/>
                <a:cs typeface="Times New Roman" pitchFamily="18" charset="0"/>
                <a:hlinkClick r:id="rId2"/>
              </a:rPr>
              <a:t>://</a:t>
            </a:r>
            <a:r>
              <a:rPr lang="en-US" sz="1800" u="sng" dirty="0" err="1" smtClean="0">
                <a:ln>
                  <a:solidFill>
                    <a:schemeClr val="accent1">
                      <a:lumMod val="75000"/>
                    </a:schemeClr>
                  </a:solidFill>
                </a:ln>
                <a:latin typeface="Times New Roman" pitchFamily="18" charset="0"/>
                <a:cs typeface="Times New Roman" pitchFamily="18" charset="0"/>
                <a:hlinkClick r:id="rId2"/>
              </a:rPr>
              <a:t>terekhofff</a:t>
            </a:r>
            <a:r>
              <a:rPr lang="ru-RU" sz="1800" u="sng" dirty="0" smtClean="0">
                <a:ln>
                  <a:solidFill>
                    <a:schemeClr val="accent1">
                      <a:lumMod val="75000"/>
                    </a:schemeClr>
                  </a:solidFill>
                </a:ln>
                <a:latin typeface="Times New Roman" pitchFamily="18" charset="0"/>
                <a:cs typeface="Times New Roman" pitchFamily="18" charset="0"/>
                <a:hlinkClick r:id="rId2"/>
              </a:rPr>
              <a:t>.</a:t>
            </a:r>
            <a:r>
              <a:rPr lang="en-US" sz="1800" u="sng" dirty="0" smtClean="0">
                <a:ln>
                  <a:solidFill>
                    <a:schemeClr val="accent1">
                      <a:lumMod val="75000"/>
                    </a:schemeClr>
                  </a:solidFill>
                </a:ln>
                <a:latin typeface="Times New Roman" pitchFamily="18" charset="0"/>
                <a:cs typeface="Times New Roman" pitchFamily="18" charset="0"/>
                <a:hlinkClick r:id="rId2"/>
              </a:rPr>
              <a:t>at</a:t>
            </a:r>
            <a:r>
              <a:rPr lang="ru-RU" sz="1800" u="sng" dirty="0" smtClean="0">
                <a:ln>
                  <a:solidFill>
                    <a:schemeClr val="accent1">
                      <a:lumMod val="75000"/>
                    </a:schemeClr>
                  </a:solidFill>
                </a:ln>
                <a:latin typeface="Times New Roman" pitchFamily="18" charset="0"/>
                <a:cs typeface="Times New Roman" pitchFamily="18" charset="0"/>
                <a:hlinkClick r:id="rId2"/>
              </a:rPr>
              <a:t>.</a:t>
            </a:r>
            <a:r>
              <a:rPr lang="en-US" sz="1800" u="sng" dirty="0" err="1" smtClean="0">
                <a:ln>
                  <a:solidFill>
                    <a:schemeClr val="accent1">
                      <a:lumMod val="75000"/>
                    </a:schemeClr>
                  </a:solidFill>
                </a:ln>
                <a:latin typeface="Times New Roman" pitchFamily="18" charset="0"/>
                <a:cs typeface="Times New Roman" pitchFamily="18" charset="0"/>
                <a:hlinkClick r:id="rId2"/>
              </a:rPr>
              <a:t>ua</a:t>
            </a:r>
            <a:r>
              <a:rPr lang="ru-RU" sz="1800" u="sng" dirty="0" smtClean="0">
                <a:ln>
                  <a:solidFill>
                    <a:schemeClr val="accent1">
                      <a:lumMod val="75000"/>
                    </a:schemeClr>
                  </a:solidFill>
                </a:ln>
                <a:latin typeface="Times New Roman" pitchFamily="18" charset="0"/>
                <a:cs typeface="Times New Roman" pitchFamily="18" charset="0"/>
                <a:hlinkClick r:id="rId2"/>
              </a:rPr>
              <a:t>/</a:t>
            </a:r>
            <a:r>
              <a:rPr lang="en-US" sz="1800" u="sng" dirty="0" smtClean="0">
                <a:ln>
                  <a:solidFill>
                    <a:schemeClr val="accent1">
                      <a:lumMod val="75000"/>
                    </a:schemeClr>
                  </a:solidFill>
                </a:ln>
                <a:latin typeface="Times New Roman" pitchFamily="18" charset="0"/>
                <a:cs typeface="Times New Roman" pitchFamily="18" charset="0"/>
                <a:hlinkClick r:id="rId2"/>
              </a:rPr>
              <a:t>photo</a:t>
            </a:r>
            <a:r>
              <a:rPr lang="ru-RU" sz="1800" u="sng" dirty="0" smtClean="0">
                <a:ln>
                  <a:solidFill>
                    <a:schemeClr val="accent1">
                      <a:lumMod val="75000"/>
                    </a:schemeClr>
                  </a:solidFill>
                </a:ln>
                <a:latin typeface="Times New Roman" pitchFamily="18" charset="0"/>
                <a:cs typeface="Times New Roman" pitchFamily="18" charset="0"/>
                <a:hlinkClick r:id="rId2"/>
              </a:rPr>
              <a:t>/</a:t>
            </a:r>
            <a:r>
              <a:rPr lang="en-US" sz="1800" u="sng" dirty="0" err="1" smtClean="0">
                <a:ln>
                  <a:solidFill>
                    <a:schemeClr val="accent1">
                      <a:lumMod val="75000"/>
                    </a:schemeClr>
                  </a:solidFill>
                </a:ln>
                <a:latin typeface="Times New Roman" pitchFamily="18" charset="0"/>
                <a:cs typeface="Times New Roman" pitchFamily="18" charset="0"/>
                <a:hlinkClick r:id="rId2"/>
              </a:rPr>
              <a:t>nju</a:t>
            </a:r>
            <a:r>
              <a:rPr lang="ru-RU" sz="1800" u="sng" dirty="0" smtClean="0">
                <a:ln>
                  <a:solidFill>
                    <a:schemeClr val="accent1">
                      <a:lumMod val="75000"/>
                    </a:schemeClr>
                  </a:solidFill>
                </a:ln>
                <a:latin typeface="Times New Roman" pitchFamily="18" charset="0"/>
                <a:cs typeface="Times New Roman" pitchFamily="18" charset="0"/>
                <a:hlinkClick r:id="rId2"/>
              </a:rPr>
              <a:t>_</a:t>
            </a:r>
            <a:r>
              <a:rPr lang="en-US" sz="1800" u="sng" dirty="0" err="1" smtClean="0">
                <a:ln>
                  <a:solidFill>
                    <a:schemeClr val="accent1">
                      <a:lumMod val="75000"/>
                    </a:schemeClr>
                  </a:solidFill>
                </a:ln>
                <a:latin typeface="Times New Roman" pitchFamily="18" charset="0"/>
                <a:cs typeface="Times New Roman" pitchFamily="18" charset="0"/>
                <a:hlinkClick r:id="rId2"/>
              </a:rPr>
              <a:t>jork</a:t>
            </a:r>
            <a:r>
              <a:rPr lang="ru-RU" sz="1800" u="sng" dirty="0" smtClean="0">
                <a:ln>
                  <a:solidFill>
                    <a:schemeClr val="accent1">
                      <a:lumMod val="75000"/>
                    </a:schemeClr>
                  </a:solidFill>
                </a:ln>
                <a:latin typeface="Times New Roman" pitchFamily="18" charset="0"/>
                <a:cs typeface="Times New Roman" pitchFamily="18" charset="0"/>
                <a:hlinkClick r:id="rId2"/>
              </a:rPr>
              <a:t>_</a:t>
            </a:r>
            <a:r>
              <a:rPr lang="en-US" sz="1800" u="sng" dirty="0" err="1" smtClean="0">
                <a:ln>
                  <a:solidFill>
                    <a:schemeClr val="accent1">
                      <a:lumMod val="75000"/>
                    </a:schemeClr>
                  </a:solidFill>
                </a:ln>
                <a:latin typeface="Times New Roman" pitchFamily="18" charset="0"/>
                <a:cs typeface="Times New Roman" pitchFamily="18" charset="0"/>
                <a:hlinkClick r:id="rId2"/>
              </a:rPr>
              <a:t>foto</a:t>
            </a:r>
            <a:endParaRPr lang="ru-RU" sz="1800" dirty="0" smtClean="0">
              <a:ln>
                <a:solidFill>
                  <a:schemeClr val="accent1">
                    <a:lumMod val="75000"/>
                  </a:schemeClr>
                </a:solidFill>
              </a:ln>
              <a:latin typeface="Times New Roman" pitchFamily="18" charset="0"/>
              <a:cs typeface="Times New Roman" pitchFamily="18" charset="0"/>
            </a:endParaRPr>
          </a:p>
          <a:p>
            <a:r>
              <a:rPr lang="en-US" sz="1800" u="sng" dirty="0" smtClean="0">
                <a:ln>
                  <a:solidFill>
                    <a:schemeClr val="accent1">
                      <a:lumMod val="75000"/>
                    </a:schemeClr>
                  </a:solidFill>
                </a:ln>
                <a:latin typeface="Times New Roman" pitchFamily="18" charset="0"/>
                <a:cs typeface="Times New Roman" pitchFamily="18" charset="0"/>
                <a:hlinkClick r:id="rId3"/>
              </a:rPr>
              <a:t>http</a:t>
            </a:r>
            <a:r>
              <a:rPr lang="ru-RU" sz="1800" u="sng" dirty="0" smtClean="0">
                <a:ln>
                  <a:solidFill>
                    <a:schemeClr val="accent1">
                      <a:lumMod val="75000"/>
                    </a:schemeClr>
                  </a:solidFill>
                </a:ln>
                <a:latin typeface="Times New Roman" pitchFamily="18" charset="0"/>
                <a:cs typeface="Times New Roman" pitchFamily="18" charset="0"/>
                <a:hlinkClick r:id="rId3"/>
              </a:rPr>
              <a:t>://</a:t>
            </a:r>
            <a:r>
              <a:rPr lang="en-US" sz="1800" u="sng" dirty="0" err="1" smtClean="0">
                <a:ln>
                  <a:solidFill>
                    <a:schemeClr val="accent1">
                      <a:lumMod val="75000"/>
                    </a:schemeClr>
                  </a:solidFill>
                </a:ln>
                <a:latin typeface="Times New Roman" pitchFamily="18" charset="0"/>
                <a:cs typeface="Times New Roman" pitchFamily="18" charset="0"/>
                <a:hlinkClick r:id="rId3"/>
              </a:rPr>
              <a:t>eamerica</a:t>
            </a:r>
            <a:r>
              <a:rPr lang="ru-RU" sz="1800" u="sng" dirty="0" smtClean="0">
                <a:ln>
                  <a:solidFill>
                    <a:schemeClr val="accent1">
                      <a:lumMod val="75000"/>
                    </a:schemeClr>
                  </a:solidFill>
                </a:ln>
                <a:latin typeface="Times New Roman" pitchFamily="18" charset="0"/>
                <a:cs typeface="Times New Roman" pitchFamily="18" charset="0"/>
                <a:hlinkClick r:id="rId3"/>
              </a:rPr>
              <a:t>.</a:t>
            </a:r>
            <a:r>
              <a:rPr lang="en-US" sz="1800" u="sng" dirty="0" err="1" smtClean="0">
                <a:ln>
                  <a:solidFill>
                    <a:schemeClr val="accent1">
                      <a:lumMod val="75000"/>
                    </a:schemeClr>
                  </a:solidFill>
                </a:ln>
                <a:latin typeface="Times New Roman" pitchFamily="18" charset="0"/>
                <a:cs typeface="Times New Roman" pitchFamily="18" charset="0"/>
                <a:hlinkClick r:id="rId3"/>
              </a:rPr>
              <a:t>ru</a:t>
            </a:r>
            <a:r>
              <a:rPr lang="ru-RU" sz="1800" u="sng" dirty="0" smtClean="0">
                <a:ln>
                  <a:solidFill>
                    <a:schemeClr val="accent1">
                      <a:lumMod val="75000"/>
                    </a:schemeClr>
                  </a:solidFill>
                </a:ln>
                <a:latin typeface="Times New Roman" pitchFamily="18" charset="0"/>
                <a:cs typeface="Times New Roman" pitchFamily="18" charset="0"/>
                <a:hlinkClick r:id="rId3"/>
              </a:rPr>
              <a:t>/</a:t>
            </a:r>
            <a:r>
              <a:rPr lang="en-US" sz="1800" u="sng" dirty="0" err="1" smtClean="0">
                <a:ln>
                  <a:solidFill>
                    <a:schemeClr val="accent1">
                      <a:lumMod val="75000"/>
                    </a:schemeClr>
                  </a:solidFill>
                </a:ln>
                <a:latin typeface="Times New Roman" pitchFamily="18" charset="0"/>
                <a:cs typeface="Times New Roman" pitchFamily="18" charset="0"/>
                <a:hlinkClick r:id="rId3"/>
              </a:rPr>
              <a:t>foto</a:t>
            </a:r>
            <a:r>
              <a:rPr lang="ru-RU" sz="1800" u="sng" dirty="0" smtClean="0">
                <a:ln>
                  <a:solidFill>
                    <a:schemeClr val="accent1">
                      <a:lumMod val="75000"/>
                    </a:schemeClr>
                  </a:solidFill>
                </a:ln>
                <a:latin typeface="Times New Roman" pitchFamily="18" charset="0"/>
                <a:cs typeface="Times New Roman" pitchFamily="18" charset="0"/>
                <a:hlinkClick r:id="rId3"/>
              </a:rPr>
              <a:t>/</a:t>
            </a:r>
            <a:r>
              <a:rPr lang="en-US" sz="1800" u="sng" dirty="0" smtClean="0">
                <a:ln>
                  <a:solidFill>
                    <a:schemeClr val="accent1">
                      <a:lumMod val="75000"/>
                    </a:schemeClr>
                  </a:solidFill>
                </a:ln>
                <a:latin typeface="Times New Roman" pitchFamily="18" charset="0"/>
                <a:cs typeface="Times New Roman" pitchFamily="18" charset="0"/>
                <a:hlinkClick r:id="rId3"/>
              </a:rPr>
              <a:t>new</a:t>
            </a:r>
            <a:r>
              <a:rPr lang="ru-RU" sz="1800" u="sng" dirty="0" smtClean="0">
                <a:ln>
                  <a:solidFill>
                    <a:schemeClr val="accent1">
                      <a:lumMod val="75000"/>
                    </a:schemeClr>
                  </a:solidFill>
                </a:ln>
                <a:latin typeface="Times New Roman" pitchFamily="18" charset="0"/>
                <a:cs typeface="Times New Roman" pitchFamily="18" charset="0"/>
                <a:hlinkClick r:id="rId3"/>
              </a:rPr>
              <a:t>-</a:t>
            </a:r>
            <a:r>
              <a:rPr lang="en-US" sz="1800" u="sng" dirty="0" err="1" smtClean="0">
                <a:ln>
                  <a:solidFill>
                    <a:schemeClr val="accent1">
                      <a:lumMod val="75000"/>
                    </a:schemeClr>
                  </a:solidFill>
                </a:ln>
                <a:latin typeface="Times New Roman" pitchFamily="18" charset="0"/>
                <a:cs typeface="Times New Roman" pitchFamily="18" charset="0"/>
                <a:hlinkClick r:id="rId3"/>
              </a:rPr>
              <a:t>york</a:t>
            </a:r>
            <a:r>
              <a:rPr lang="ru-RU" sz="1800" u="sng" dirty="0" smtClean="0">
                <a:ln>
                  <a:solidFill>
                    <a:schemeClr val="accent1">
                      <a:lumMod val="75000"/>
                    </a:schemeClr>
                  </a:solidFill>
                </a:ln>
                <a:latin typeface="Times New Roman" pitchFamily="18" charset="0"/>
                <a:cs typeface="Times New Roman" pitchFamily="18" charset="0"/>
                <a:hlinkClick r:id="rId3"/>
              </a:rPr>
              <a:t>-2.</a:t>
            </a:r>
            <a:r>
              <a:rPr lang="en-US" sz="1800" u="sng" dirty="0" err="1" smtClean="0">
                <a:ln>
                  <a:solidFill>
                    <a:schemeClr val="accent1">
                      <a:lumMod val="75000"/>
                    </a:schemeClr>
                  </a:solidFill>
                </a:ln>
                <a:latin typeface="Times New Roman" pitchFamily="18" charset="0"/>
                <a:cs typeface="Times New Roman" pitchFamily="18" charset="0"/>
                <a:hlinkClick r:id="rId3"/>
              </a:rPr>
              <a:t>php</a:t>
            </a:r>
            <a:endParaRPr lang="ru-RU" sz="1800" dirty="0" smtClean="0">
              <a:ln>
                <a:solidFill>
                  <a:schemeClr val="accent1">
                    <a:lumMod val="75000"/>
                  </a:schemeClr>
                </a:solidFill>
              </a:ln>
              <a:latin typeface="Times New Roman" pitchFamily="18" charset="0"/>
              <a:cs typeface="Times New Roman" pitchFamily="18" charset="0"/>
            </a:endParaRPr>
          </a:p>
          <a:p>
            <a:r>
              <a:rPr lang="en-US" sz="1800" u="sng" dirty="0" smtClean="0">
                <a:ln>
                  <a:solidFill>
                    <a:schemeClr val="accent1">
                      <a:lumMod val="75000"/>
                    </a:schemeClr>
                  </a:solidFill>
                </a:ln>
                <a:latin typeface="Times New Roman" pitchFamily="18" charset="0"/>
                <a:cs typeface="Times New Roman" pitchFamily="18" charset="0"/>
                <a:hlinkClick r:id="rId4"/>
              </a:rPr>
              <a:t>http</a:t>
            </a:r>
            <a:r>
              <a:rPr lang="ru-RU" sz="1800" u="sng" dirty="0" smtClean="0">
                <a:ln>
                  <a:solidFill>
                    <a:schemeClr val="accent1">
                      <a:lumMod val="75000"/>
                    </a:schemeClr>
                  </a:solidFill>
                </a:ln>
                <a:latin typeface="Times New Roman" pitchFamily="18" charset="0"/>
                <a:cs typeface="Times New Roman" pitchFamily="18" charset="0"/>
                <a:hlinkClick r:id="rId4"/>
              </a:rPr>
              <a:t>://</a:t>
            </a:r>
            <a:r>
              <a:rPr lang="en-US" sz="1800" u="sng" dirty="0" smtClean="0">
                <a:ln>
                  <a:solidFill>
                    <a:schemeClr val="accent1">
                      <a:lumMod val="75000"/>
                    </a:schemeClr>
                  </a:solidFill>
                </a:ln>
                <a:latin typeface="Times New Roman" pitchFamily="18" charset="0"/>
                <a:cs typeface="Times New Roman" pitchFamily="18" charset="0"/>
                <a:hlinkClick r:id="rId4"/>
              </a:rPr>
              <a:t>all</a:t>
            </a:r>
            <a:r>
              <a:rPr lang="ru-RU" sz="1800" u="sng" dirty="0" smtClean="0">
                <a:ln>
                  <a:solidFill>
                    <a:schemeClr val="accent1">
                      <a:lumMod val="75000"/>
                    </a:schemeClr>
                  </a:solidFill>
                </a:ln>
                <a:latin typeface="Times New Roman" pitchFamily="18" charset="0"/>
                <a:cs typeface="Times New Roman" pitchFamily="18" charset="0"/>
                <a:hlinkClick r:id="rId4"/>
              </a:rPr>
              <a:t>-</a:t>
            </a:r>
            <a:r>
              <a:rPr lang="en-US" sz="1800" u="sng" dirty="0" smtClean="0">
                <a:ln>
                  <a:solidFill>
                    <a:schemeClr val="accent1">
                      <a:lumMod val="75000"/>
                    </a:schemeClr>
                  </a:solidFill>
                </a:ln>
                <a:latin typeface="Times New Roman" pitchFamily="18" charset="0"/>
                <a:cs typeface="Times New Roman" pitchFamily="18" charset="0"/>
                <a:hlinkClick r:id="rId4"/>
              </a:rPr>
              <a:t>new</a:t>
            </a:r>
            <a:r>
              <a:rPr lang="ru-RU" sz="1800" u="sng" dirty="0" smtClean="0">
                <a:ln>
                  <a:solidFill>
                    <a:schemeClr val="accent1">
                      <a:lumMod val="75000"/>
                    </a:schemeClr>
                  </a:solidFill>
                </a:ln>
                <a:latin typeface="Times New Roman" pitchFamily="18" charset="0"/>
                <a:cs typeface="Times New Roman" pitchFamily="18" charset="0"/>
                <a:hlinkClick r:id="rId4"/>
              </a:rPr>
              <a:t>-</a:t>
            </a:r>
            <a:r>
              <a:rPr lang="en-US" sz="1800" u="sng" dirty="0" err="1" smtClean="0">
                <a:ln>
                  <a:solidFill>
                    <a:schemeClr val="accent1">
                      <a:lumMod val="75000"/>
                    </a:schemeClr>
                  </a:solidFill>
                </a:ln>
                <a:latin typeface="Times New Roman" pitchFamily="18" charset="0"/>
                <a:cs typeface="Times New Roman" pitchFamily="18" charset="0"/>
                <a:hlinkClick r:id="rId4"/>
              </a:rPr>
              <a:t>york</a:t>
            </a:r>
            <a:r>
              <a:rPr lang="ru-RU" sz="1800" u="sng" dirty="0" smtClean="0">
                <a:ln>
                  <a:solidFill>
                    <a:schemeClr val="accent1">
                      <a:lumMod val="75000"/>
                    </a:schemeClr>
                  </a:solidFill>
                </a:ln>
                <a:latin typeface="Times New Roman" pitchFamily="18" charset="0"/>
                <a:cs typeface="Times New Roman" pitchFamily="18" charset="0"/>
                <a:hlinkClick r:id="rId4"/>
              </a:rPr>
              <a:t>.</a:t>
            </a:r>
            <a:r>
              <a:rPr lang="en-US" sz="1800" u="sng" dirty="0" err="1" smtClean="0">
                <a:ln>
                  <a:solidFill>
                    <a:schemeClr val="accent1">
                      <a:lumMod val="75000"/>
                    </a:schemeClr>
                  </a:solidFill>
                </a:ln>
                <a:latin typeface="Times New Roman" pitchFamily="18" charset="0"/>
                <a:cs typeface="Times New Roman" pitchFamily="18" charset="0"/>
                <a:hlinkClick r:id="rId4"/>
              </a:rPr>
              <a:t>ru</a:t>
            </a:r>
            <a:r>
              <a:rPr lang="ru-RU" sz="1800" u="sng" dirty="0" smtClean="0">
                <a:ln>
                  <a:solidFill>
                    <a:schemeClr val="accent1">
                      <a:lumMod val="75000"/>
                    </a:schemeClr>
                  </a:solidFill>
                </a:ln>
                <a:latin typeface="Times New Roman" pitchFamily="18" charset="0"/>
                <a:cs typeface="Times New Roman" pitchFamily="18" charset="0"/>
                <a:hlinkClick r:id="rId4"/>
              </a:rPr>
              <a:t>/</a:t>
            </a:r>
            <a:r>
              <a:rPr lang="en-US" sz="1800" u="sng" dirty="0" smtClean="0">
                <a:ln>
                  <a:solidFill>
                    <a:schemeClr val="accent1">
                      <a:lumMod val="75000"/>
                    </a:schemeClr>
                  </a:solidFill>
                </a:ln>
                <a:latin typeface="Times New Roman" pitchFamily="18" charset="0"/>
                <a:cs typeface="Times New Roman" pitchFamily="18" charset="0"/>
                <a:hlinkClick r:id="rId4"/>
              </a:rPr>
              <a:t>new</a:t>
            </a:r>
            <a:r>
              <a:rPr lang="ru-RU" sz="1800" u="sng" dirty="0" smtClean="0">
                <a:ln>
                  <a:solidFill>
                    <a:schemeClr val="accent1">
                      <a:lumMod val="75000"/>
                    </a:schemeClr>
                  </a:solidFill>
                </a:ln>
                <a:latin typeface="Times New Roman" pitchFamily="18" charset="0"/>
                <a:cs typeface="Times New Roman" pitchFamily="18" charset="0"/>
                <a:hlinkClick r:id="rId4"/>
              </a:rPr>
              <a:t>-</a:t>
            </a:r>
            <a:r>
              <a:rPr lang="en-US" sz="1800" u="sng" dirty="0" err="1" smtClean="0">
                <a:ln>
                  <a:solidFill>
                    <a:schemeClr val="accent1">
                      <a:lumMod val="75000"/>
                    </a:schemeClr>
                  </a:solidFill>
                </a:ln>
                <a:latin typeface="Times New Roman" pitchFamily="18" charset="0"/>
                <a:cs typeface="Times New Roman" pitchFamily="18" charset="0"/>
                <a:hlinkClick r:id="rId4"/>
              </a:rPr>
              <a:t>york</a:t>
            </a:r>
            <a:r>
              <a:rPr lang="ru-RU" sz="1800" u="sng" dirty="0" smtClean="0">
                <a:ln>
                  <a:solidFill>
                    <a:schemeClr val="accent1">
                      <a:lumMod val="75000"/>
                    </a:schemeClr>
                  </a:solidFill>
                </a:ln>
                <a:latin typeface="Times New Roman" pitchFamily="18" charset="0"/>
                <a:cs typeface="Times New Roman" pitchFamily="18" charset="0"/>
                <a:hlinkClick r:id="rId4"/>
              </a:rPr>
              <a:t>/</a:t>
            </a:r>
            <a:r>
              <a:rPr lang="en-US" sz="1800" u="sng" dirty="0" err="1" smtClean="0">
                <a:ln>
                  <a:solidFill>
                    <a:schemeClr val="accent1">
                      <a:lumMod val="75000"/>
                    </a:schemeClr>
                  </a:solidFill>
                </a:ln>
                <a:latin typeface="Times New Roman" pitchFamily="18" charset="0"/>
                <a:cs typeface="Times New Roman" pitchFamily="18" charset="0"/>
                <a:hlinkClick r:id="rId4"/>
              </a:rPr>
              <a:t>dostoprimechtelnosti</a:t>
            </a:r>
            <a:r>
              <a:rPr lang="en-US" sz="1800" u="sng" dirty="0" smtClean="0">
                <a:ln>
                  <a:solidFill>
                    <a:schemeClr val="accent1">
                      <a:lumMod val="75000"/>
                    </a:schemeClr>
                  </a:solidFill>
                </a:ln>
                <a:latin typeface="Times New Roman" pitchFamily="18" charset="0"/>
                <a:cs typeface="Times New Roman" pitchFamily="18" charset="0"/>
                <a:hlinkClick r:id="rId4"/>
              </a:rPr>
              <a:t> </a:t>
            </a:r>
            <a:r>
              <a:rPr lang="ru-RU" sz="1800" b="1" dirty="0" smtClean="0">
                <a:ln>
                  <a:solidFill>
                    <a:schemeClr val="accent1">
                      <a:lumMod val="75000"/>
                    </a:schemeClr>
                  </a:solidFill>
                </a:ln>
                <a:solidFill>
                  <a:schemeClr val="tx2">
                    <a:lumMod val="50000"/>
                  </a:schemeClr>
                </a:solidFill>
                <a:latin typeface="Times New Roman" pitchFamily="18" charset="0"/>
                <a:cs typeface="Times New Roman" pitchFamily="18" charset="0"/>
              </a:rPr>
              <a:t>  </a:t>
            </a:r>
          </a:p>
          <a:p>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http</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2"/>
              </a:rPr>
              <a:t>terekhofff</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a:t>
            </a:r>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at</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2"/>
              </a:rPr>
              <a:t>ua</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a:t>
            </a:r>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photo</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2"/>
              </a:rPr>
              <a:t>nju</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_</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2"/>
              </a:rPr>
              <a:t>jork</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2"/>
              </a:rPr>
              <a:t>_</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2"/>
              </a:rPr>
              <a:t>foto</a:t>
            </a:r>
            <a:endParaRPr lang="ru-RU" sz="1800" dirty="0" smtClean="0">
              <a:ln>
                <a:solidFill>
                  <a:schemeClr val="accent1">
                    <a:lumMod val="75000"/>
                  </a:schemeClr>
                </a:solidFill>
              </a:ln>
              <a:solidFill>
                <a:schemeClr val="tx2"/>
              </a:solidFill>
              <a:latin typeface="Times New Roman" pitchFamily="18" charset="0"/>
              <a:cs typeface="Times New Roman" pitchFamily="18" charset="0"/>
            </a:endParaRPr>
          </a:p>
          <a:p>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3"/>
              </a:rPr>
              <a:t>http</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3"/>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3"/>
              </a:rPr>
              <a:t>eamerica</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3"/>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3"/>
              </a:rPr>
              <a:t>ru</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3"/>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3"/>
              </a:rPr>
              <a:t>foto</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3"/>
              </a:rPr>
              <a:t>/</a:t>
            </a:r>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3"/>
              </a:rPr>
              <a:t>new</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3"/>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3"/>
              </a:rPr>
              <a:t>york</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3"/>
              </a:rPr>
              <a:t>-2.</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3"/>
              </a:rPr>
              <a:t>php</a:t>
            </a:r>
            <a:endParaRPr lang="ru-RU" sz="1800" dirty="0" smtClean="0">
              <a:ln>
                <a:solidFill>
                  <a:schemeClr val="accent1">
                    <a:lumMod val="75000"/>
                  </a:schemeClr>
                </a:solidFill>
              </a:ln>
              <a:solidFill>
                <a:schemeClr val="tx2"/>
              </a:solidFill>
              <a:latin typeface="Times New Roman" pitchFamily="18" charset="0"/>
              <a:cs typeface="Times New Roman" pitchFamily="18" charset="0"/>
            </a:endParaRPr>
          </a:p>
          <a:p>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http</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a:t>
            </a:r>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all</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a:t>
            </a:r>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new</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5"/>
              </a:rPr>
              <a:t>york</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5"/>
              </a:rPr>
              <a:t>ru</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a:t>
            </a:r>
            <a:r>
              <a:rPr lang="en-US"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new</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5"/>
              </a:rPr>
              <a:t>york</a:t>
            </a:r>
            <a:r>
              <a:rPr lang="ru-RU" sz="1800" u="sng" dirty="0" smtClean="0">
                <a:ln>
                  <a:solidFill>
                    <a:schemeClr val="accent1">
                      <a:lumMod val="75000"/>
                    </a:schemeClr>
                  </a:solidFill>
                </a:ln>
                <a:solidFill>
                  <a:schemeClr val="tx2"/>
                </a:solidFill>
                <a:latin typeface="Times New Roman" pitchFamily="18" charset="0"/>
                <a:cs typeface="Times New Roman" pitchFamily="18" charset="0"/>
                <a:hlinkClick r:id="rId5"/>
              </a:rPr>
              <a:t>/</a:t>
            </a:r>
            <a:r>
              <a:rPr lang="en-US" sz="1800" u="sng" dirty="0" err="1" smtClean="0">
                <a:ln>
                  <a:solidFill>
                    <a:schemeClr val="accent1">
                      <a:lumMod val="75000"/>
                    </a:schemeClr>
                  </a:solidFill>
                </a:ln>
                <a:solidFill>
                  <a:schemeClr val="tx2"/>
                </a:solidFill>
                <a:latin typeface="Times New Roman" pitchFamily="18" charset="0"/>
                <a:cs typeface="Times New Roman" pitchFamily="18" charset="0"/>
                <a:hlinkClick r:id="rId5"/>
              </a:rPr>
              <a:t>dostoprimechtelnosti</a:t>
            </a:r>
            <a:endParaRPr lang="en-US" sz="1800" u="sng" dirty="0" smtClean="0">
              <a:ln>
                <a:solidFill>
                  <a:schemeClr val="accent1">
                    <a:lumMod val="75000"/>
                  </a:schemeClr>
                </a:solidFill>
              </a:ln>
              <a:solidFill>
                <a:schemeClr val="tx2"/>
              </a:solidFill>
              <a:latin typeface="Times New Roman" pitchFamily="18" charset="0"/>
              <a:cs typeface="Times New Roman" pitchFamily="18" charset="0"/>
            </a:endParaRPr>
          </a:p>
          <a:p>
            <a:r>
              <a:rPr lang="en-US" sz="1800" u="sng" dirty="0" smtClean="0">
                <a:ln>
                  <a:solidFill>
                    <a:schemeClr val="accent1">
                      <a:lumMod val="75000"/>
                    </a:schemeClr>
                  </a:solidFill>
                </a:ln>
                <a:solidFill>
                  <a:schemeClr val="tx2"/>
                </a:solidFill>
              </a:rPr>
              <a:t>https://infourok.ru/pamyatka-abstraktnie-suschestvitelnie-v-angliyskom-yazike-klassi-1166127.htm</a:t>
            </a:r>
          </a:p>
          <a:p>
            <a:r>
              <a:rPr lang="en-US" sz="1800" u="sng" dirty="0" smtClean="0">
                <a:ln>
                  <a:solidFill>
                    <a:schemeClr val="accent1">
                      <a:lumMod val="75000"/>
                    </a:schemeClr>
                  </a:solidFill>
                </a:ln>
                <a:solidFill>
                  <a:schemeClr val="tx2"/>
                </a:solidFill>
              </a:rPr>
              <a:t>http://grammar-tei.com/abstraktnye-sushhestvitelnye-v-anglijskom-yazyke-obrazovanie-abstraktnyx-sushhestvitelnyx/</a:t>
            </a:r>
            <a:endParaRPr lang="ru-RU" sz="1800" u="sng" dirty="0">
              <a:ln>
                <a:solidFill>
                  <a:schemeClr val="accent1">
                    <a:lumMod val="75000"/>
                  </a:schemeClr>
                </a:solidFill>
              </a:ln>
              <a:solidFill>
                <a:schemeClr val="tx2"/>
              </a:solidFill>
            </a:endParaRPr>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Другая 4">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2">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628</TotalTime>
  <Words>703</Words>
  <Application>Microsoft Office PowerPoint</Application>
  <PresentationFormat>Экран (4:3)</PresentationFormat>
  <Paragraphs>77</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Слайд 1</vt:lpstr>
      <vt:lpstr>Слайд 2</vt:lpstr>
      <vt:lpstr>Rockfeller center</vt:lpstr>
      <vt:lpstr>Слайд 4</vt:lpstr>
      <vt:lpstr>Слайд 5</vt:lpstr>
      <vt:lpstr>  Listen to the words and expressions and repeat them after the speaker.</vt:lpstr>
      <vt:lpstr>History</vt:lpstr>
      <vt:lpstr>Rockefeller </vt:lpstr>
      <vt:lpstr> I believe that the rendering of useful service is the common duty of mankind and that only in the purifying fire of sacrifice is the dross of selfishness consumed and the greatness of the human soul set free. , (John D. Rockefeller, Jr.)</vt:lpstr>
      <vt:lpstr>Слайд 10</vt:lpstr>
      <vt:lpstr>Everyone must keep promises. This is Law for the rich and the poor. Human values are not wealth and power, but kind character and intelligence .</vt:lpstr>
      <vt:lpstr>Match Rockefeller’s words with the following ideas:</vt:lpstr>
      <vt:lpstr>Oтвлеченные  существительные от прилагательных образуются при помощи следующих суффиксов: </vt:lpstr>
      <vt:lpstr>Make up as many words as you can</vt:lpstr>
      <vt:lpstr>                   </vt:lpstr>
      <vt:lpstr>Литература: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Манзюк Е.И.</dc:creator>
  <cp:lastModifiedBy>Папа Пётр</cp:lastModifiedBy>
  <cp:revision>68</cp:revision>
  <dcterms:created xsi:type="dcterms:W3CDTF">2014-10-23T05:17:57Z</dcterms:created>
  <dcterms:modified xsi:type="dcterms:W3CDTF">2017-02-26T13:50:40Z</dcterms:modified>
</cp:coreProperties>
</file>